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50" r:id="rId2"/>
    <p:sldMasterId id="2147483752" r:id="rId3"/>
  </p:sldMasterIdLst>
  <p:notesMasterIdLst>
    <p:notesMasterId r:id="rId25"/>
  </p:notesMasterIdLst>
  <p:handoutMasterIdLst>
    <p:handoutMasterId r:id="rId26"/>
  </p:handoutMasterIdLst>
  <p:sldIdLst>
    <p:sldId id="338" r:id="rId4"/>
    <p:sldId id="390" r:id="rId5"/>
    <p:sldId id="410" r:id="rId6"/>
    <p:sldId id="402" r:id="rId7"/>
    <p:sldId id="414" r:id="rId8"/>
    <p:sldId id="403" r:id="rId9"/>
    <p:sldId id="404" r:id="rId10"/>
    <p:sldId id="405" r:id="rId11"/>
    <p:sldId id="421" r:id="rId12"/>
    <p:sldId id="420" r:id="rId13"/>
    <p:sldId id="407" r:id="rId14"/>
    <p:sldId id="417" r:id="rId15"/>
    <p:sldId id="408" r:id="rId16"/>
    <p:sldId id="409" r:id="rId17"/>
    <p:sldId id="416" r:id="rId18"/>
    <p:sldId id="424" r:id="rId19"/>
    <p:sldId id="423" r:id="rId20"/>
    <p:sldId id="412" r:id="rId21"/>
    <p:sldId id="413" r:id="rId22"/>
    <p:sldId id="418" r:id="rId23"/>
    <p:sldId id="419" r:id="rId24"/>
  </p:sldIdLst>
  <p:sldSz cx="13438188" cy="75596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E82A40A-708A-4EF1-B61C-E3FD81CC83F6}">
          <p14:sldIdLst>
            <p14:sldId id="338"/>
            <p14:sldId id="390"/>
            <p14:sldId id="410"/>
            <p14:sldId id="402"/>
            <p14:sldId id="414"/>
            <p14:sldId id="403"/>
            <p14:sldId id="404"/>
            <p14:sldId id="405"/>
            <p14:sldId id="421"/>
            <p14:sldId id="420"/>
            <p14:sldId id="407"/>
            <p14:sldId id="417"/>
            <p14:sldId id="408"/>
            <p14:sldId id="409"/>
            <p14:sldId id="416"/>
            <p14:sldId id="424"/>
            <p14:sldId id="423"/>
            <p14:sldId id="412"/>
            <p14:sldId id="413"/>
            <p14:sldId id="418"/>
            <p14:sldId id="419"/>
          </p14:sldIdLst>
        </p14:section>
        <p14:section name="Untitled Section" id="{A21A6D96-8D5A-450C-8C6D-3EA0A4339F22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4144"/>
    <a:srgbClr val="569193"/>
    <a:srgbClr val="31A8A2"/>
    <a:srgbClr val="1A4189"/>
    <a:srgbClr val="2F373A"/>
    <a:srgbClr val="D5213A"/>
    <a:srgbClr val="DE0000"/>
    <a:srgbClr val="E1042D"/>
    <a:srgbClr val="04233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66040" autoAdjust="0"/>
  </p:normalViewPr>
  <p:slideViewPr>
    <p:cSldViewPr snapToGrid="0">
      <p:cViewPr varScale="1">
        <p:scale>
          <a:sx n="102" d="100"/>
          <a:sy n="102" d="100"/>
        </p:scale>
        <p:origin x="300" y="120"/>
      </p:cViewPr>
      <p:guideLst/>
    </p:cSldViewPr>
  </p:slideViewPr>
  <p:notesTextViewPr>
    <p:cViewPr>
      <p:scale>
        <a:sx n="85" d="100"/>
        <a:sy n="85" d="100"/>
      </p:scale>
      <p:origin x="0" y="0"/>
    </p:cViewPr>
  </p:notesTextViewPr>
  <p:sorterViewPr>
    <p:cViewPr>
      <p:scale>
        <a:sx n="80" d="100"/>
        <a:sy n="80" d="100"/>
      </p:scale>
      <p:origin x="0" y="-2832"/>
    </p:cViewPr>
  </p:sorterViewPr>
  <p:notesViewPr>
    <p:cSldViewPr snapToGrid="0">
      <p:cViewPr varScale="1">
        <p:scale>
          <a:sx n="131" d="100"/>
          <a:sy n="131" d="100"/>
        </p:scale>
        <p:origin x="340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Under £20</c:v>
                </c:pt>
                <c:pt idx="1">
                  <c:v>£20-£40</c:v>
                </c:pt>
                <c:pt idx="2">
                  <c:v>£40-£60</c:v>
                </c:pt>
                <c:pt idx="3">
                  <c:v>£60-£80</c:v>
                </c:pt>
                <c:pt idx="4">
                  <c:v>£80-£100</c:v>
                </c:pt>
                <c:pt idx="5">
                  <c:v>£100-£120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30</c:v>
                </c:pt>
                <c:pt idx="1">
                  <c:v>200</c:v>
                </c:pt>
                <c:pt idx="2">
                  <c:v>250</c:v>
                </c:pt>
                <c:pt idx="3">
                  <c:v>420</c:v>
                </c:pt>
                <c:pt idx="4">
                  <c:v>170</c:v>
                </c:pt>
                <c:pt idx="5">
                  <c:v>109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221672"/>
        <c:axId val="401221280"/>
      </c:barChart>
      <c:catAx>
        <c:axId val="401221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221280"/>
        <c:crosses val="autoZero"/>
        <c:auto val="1"/>
        <c:lblAlgn val="ctr"/>
        <c:lblOffset val="100"/>
        <c:noMultiLvlLbl val="0"/>
      </c:catAx>
      <c:valAx>
        <c:axId val="40122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221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A2C0E3-8E7D-4F16-827A-3964A4279ACF}" type="doc">
      <dgm:prSet loTypeId="urn:microsoft.com/office/officeart/2005/8/layout/process2" loCatId="process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4B48C43B-8A66-44D8-8D19-35E1912AFCEC}">
      <dgm:prSet phldrT="[Text]" custT="1"/>
      <dgm:spPr/>
      <dgm:t>
        <a:bodyPr/>
        <a:lstStyle/>
        <a:p>
          <a:pPr algn="ctr"/>
          <a:r>
            <a:rPr lang="en-GB" sz="1400" b="1" dirty="0" smtClean="0"/>
            <a:t>STEP ONE  - NOTICE OF INTENTION</a:t>
          </a:r>
          <a:endParaRPr lang="en-GB" sz="1400" b="1" dirty="0"/>
        </a:p>
      </dgm:t>
    </dgm:pt>
    <dgm:pt modelId="{B46ED632-8C60-460B-9878-F890A9249F7F}" type="parTrans" cxnId="{FEC9BFD3-D195-4310-80EB-683E3D55CEA0}">
      <dgm:prSet/>
      <dgm:spPr/>
      <dgm:t>
        <a:bodyPr/>
        <a:lstStyle/>
        <a:p>
          <a:endParaRPr lang="en-GB"/>
        </a:p>
      </dgm:t>
    </dgm:pt>
    <dgm:pt modelId="{965B5331-56D1-4A40-92EE-1F73EE207E4C}" type="sibTrans" cxnId="{FEC9BFD3-D195-4310-80EB-683E3D55CEA0}">
      <dgm:prSet/>
      <dgm:spPr/>
      <dgm:t>
        <a:bodyPr/>
        <a:lstStyle/>
        <a:p>
          <a:endParaRPr lang="en-GB" dirty="0"/>
        </a:p>
      </dgm:t>
    </dgm:pt>
    <dgm:pt modelId="{FA1C5249-FAA5-47DB-A176-B4F6680408C4}">
      <dgm:prSet phldrT="[Text]" custT="1"/>
      <dgm:spPr/>
      <dgm:t>
        <a:bodyPr/>
        <a:lstStyle/>
        <a:p>
          <a:pPr algn="ctr"/>
          <a:r>
            <a:rPr lang="en-GB" sz="1400" dirty="0" smtClean="0"/>
            <a:t>Make Observations</a:t>
          </a:r>
          <a:endParaRPr lang="en-GB" sz="1400" dirty="0"/>
        </a:p>
      </dgm:t>
    </dgm:pt>
    <dgm:pt modelId="{59A8E435-7F38-431F-8D02-793C41241267}" type="parTrans" cxnId="{395809EE-BAEB-4B38-AEAA-60BE59A08FF2}">
      <dgm:prSet/>
      <dgm:spPr/>
      <dgm:t>
        <a:bodyPr/>
        <a:lstStyle/>
        <a:p>
          <a:endParaRPr lang="en-GB"/>
        </a:p>
      </dgm:t>
    </dgm:pt>
    <dgm:pt modelId="{232C6A50-227C-4FE0-9BD6-7E1EE0B559E3}" type="sibTrans" cxnId="{395809EE-BAEB-4B38-AEAA-60BE59A08FF2}">
      <dgm:prSet/>
      <dgm:spPr/>
      <dgm:t>
        <a:bodyPr/>
        <a:lstStyle/>
        <a:p>
          <a:endParaRPr lang="en-GB"/>
        </a:p>
      </dgm:t>
    </dgm:pt>
    <dgm:pt modelId="{17E10720-411F-40D9-9945-CBA9E3CC6A6E}">
      <dgm:prSet phldrT="[Text]" custT="1"/>
      <dgm:spPr/>
      <dgm:t>
        <a:bodyPr/>
        <a:lstStyle/>
        <a:p>
          <a:pPr algn="ctr"/>
          <a:r>
            <a:rPr lang="en-GB" sz="1400" dirty="0" smtClean="0"/>
            <a:t>Nominate contractors</a:t>
          </a:r>
          <a:endParaRPr lang="en-GB" sz="1400" dirty="0"/>
        </a:p>
      </dgm:t>
    </dgm:pt>
    <dgm:pt modelId="{6681E709-BBBB-4F26-9B49-04C5237DEA29}" type="parTrans" cxnId="{A9B23011-81F3-436B-88EC-C009289B9E35}">
      <dgm:prSet/>
      <dgm:spPr/>
      <dgm:t>
        <a:bodyPr/>
        <a:lstStyle/>
        <a:p>
          <a:endParaRPr lang="en-GB"/>
        </a:p>
      </dgm:t>
    </dgm:pt>
    <dgm:pt modelId="{057790FA-9C28-4B15-82D1-C6F0BC3BFF82}" type="sibTrans" cxnId="{A9B23011-81F3-436B-88EC-C009289B9E35}">
      <dgm:prSet/>
      <dgm:spPr/>
      <dgm:t>
        <a:bodyPr/>
        <a:lstStyle/>
        <a:p>
          <a:endParaRPr lang="en-GB"/>
        </a:p>
      </dgm:t>
    </dgm:pt>
    <dgm:pt modelId="{A6370153-D110-44F0-A22F-49C39ABD2C53}">
      <dgm:prSet phldrT="[Text]" custT="1"/>
      <dgm:spPr/>
      <dgm:t>
        <a:bodyPr/>
        <a:lstStyle/>
        <a:p>
          <a:pPr algn="ctr"/>
          <a:r>
            <a:rPr lang="en-GB" sz="1400" b="1" dirty="0" smtClean="0"/>
            <a:t>STEP TWO – DUTY TO CONSIDER</a:t>
          </a:r>
          <a:endParaRPr lang="en-GB" sz="1400" b="1" dirty="0"/>
        </a:p>
      </dgm:t>
    </dgm:pt>
    <dgm:pt modelId="{B4EDB3AA-DBF8-4378-9403-6482A97924B0}" type="parTrans" cxnId="{38D81D30-4E8D-4CEE-A1D9-34BAC6521DAB}">
      <dgm:prSet/>
      <dgm:spPr/>
      <dgm:t>
        <a:bodyPr/>
        <a:lstStyle/>
        <a:p>
          <a:endParaRPr lang="en-GB"/>
        </a:p>
      </dgm:t>
    </dgm:pt>
    <dgm:pt modelId="{29DF6610-E74D-434D-98BC-6BC477591D1B}" type="sibTrans" cxnId="{38D81D30-4E8D-4CEE-A1D9-34BAC6521DAB}">
      <dgm:prSet/>
      <dgm:spPr/>
      <dgm:t>
        <a:bodyPr/>
        <a:lstStyle/>
        <a:p>
          <a:endParaRPr lang="en-GB" dirty="0"/>
        </a:p>
      </dgm:t>
    </dgm:pt>
    <dgm:pt modelId="{AC3CDDE0-1F24-43D1-A202-91884D837810}">
      <dgm:prSet phldrT="[Text]" custT="1"/>
      <dgm:spPr/>
      <dgm:t>
        <a:bodyPr/>
        <a:lstStyle/>
        <a:p>
          <a:pPr algn="ctr"/>
          <a:r>
            <a:rPr lang="en-GB" sz="1400" dirty="0" smtClean="0">
              <a:solidFill>
                <a:srgbClr val="FF0000"/>
              </a:solidFill>
            </a:rPr>
            <a:t>No time limit</a:t>
          </a:r>
          <a:endParaRPr lang="en-GB" sz="1400" dirty="0">
            <a:solidFill>
              <a:srgbClr val="FF0000"/>
            </a:solidFill>
          </a:endParaRPr>
        </a:p>
      </dgm:t>
    </dgm:pt>
    <dgm:pt modelId="{75C15C95-2C67-4187-8659-4861406A29B6}" type="parTrans" cxnId="{4F86A067-0595-48E2-80F6-CF3F7098B366}">
      <dgm:prSet/>
      <dgm:spPr/>
      <dgm:t>
        <a:bodyPr/>
        <a:lstStyle/>
        <a:p>
          <a:endParaRPr lang="en-GB"/>
        </a:p>
      </dgm:t>
    </dgm:pt>
    <dgm:pt modelId="{B2C873F1-777D-4248-A8A0-B9CF850091EA}" type="sibTrans" cxnId="{4F86A067-0595-48E2-80F6-CF3F7098B366}">
      <dgm:prSet/>
      <dgm:spPr/>
      <dgm:t>
        <a:bodyPr/>
        <a:lstStyle/>
        <a:p>
          <a:endParaRPr lang="en-GB"/>
        </a:p>
      </dgm:t>
    </dgm:pt>
    <dgm:pt modelId="{CC68C478-FF97-4A24-A967-6D7C8E843CF9}">
      <dgm:prSet phldrT="[Text]" custT="1"/>
      <dgm:spPr/>
      <dgm:t>
        <a:bodyPr/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dirty="0" smtClean="0"/>
            <a:t>STEP THREE –GIVE ESTIMATES AND RESPONSES TO OBSERVATIONS</a:t>
          </a:r>
        </a:p>
      </dgm:t>
    </dgm:pt>
    <dgm:pt modelId="{86C7C94B-72E7-41A7-873C-F5B55258C308}" type="parTrans" cxnId="{08A835E7-A204-4FA5-9951-31ABB68FFAB2}">
      <dgm:prSet/>
      <dgm:spPr/>
      <dgm:t>
        <a:bodyPr/>
        <a:lstStyle/>
        <a:p>
          <a:endParaRPr lang="en-GB"/>
        </a:p>
      </dgm:t>
    </dgm:pt>
    <dgm:pt modelId="{AAB3B6BC-8672-4198-BF2D-35585F7DAA37}" type="sibTrans" cxnId="{08A835E7-A204-4FA5-9951-31ABB68FFAB2}">
      <dgm:prSet/>
      <dgm:spPr/>
      <dgm:t>
        <a:bodyPr/>
        <a:lstStyle/>
        <a:p>
          <a:endParaRPr lang="en-GB" dirty="0"/>
        </a:p>
      </dgm:t>
    </dgm:pt>
    <dgm:pt modelId="{F325A567-5D74-467C-989A-1D39B5738086}">
      <dgm:prSet phldrT="[Text]" custT="1"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400" dirty="0" smtClean="0"/>
            <a:t>  Right to Inspect contract place and time given</a:t>
          </a:r>
        </a:p>
        <a:p>
          <a:pPr marL="114300" marR="0" lvl="1" indent="0" algn="ctr" defTabSz="5334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en-GB" sz="1400" dirty="0" smtClean="0"/>
            <a:t>Give Comments</a:t>
          </a:r>
          <a:endParaRPr lang="en-GB" sz="1400" dirty="0"/>
        </a:p>
      </dgm:t>
    </dgm:pt>
    <dgm:pt modelId="{D147F199-DF28-4BB7-A951-0CD04C4CA7BE}" type="parTrans" cxnId="{AC50C294-0E0D-401C-A413-E0AD0AF587F6}">
      <dgm:prSet/>
      <dgm:spPr/>
      <dgm:t>
        <a:bodyPr/>
        <a:lstStyle/>
        <a:p>
          <a:endParaRPr lang="en-GB"/>
        </a:p>
      </dgm:t>
    </dgm:pt>
    <dgm:pt modelId="{F2CDD8B1-D3EC-4362-B6B3-BFFFC5DF6685}" type="sibTrans" cxnId="{AC50C294-0E0D-401C-A413-E0AD0AF587F6}">
      <dgm:prSet/>
      <dgm:spPr/>
      <dgm:t>
        <a:bodyPr/>
        <a:lstStyle/>
        <a:p>
          <a:endParaRPr lang="en-GB"/>
        </a:p>
      </dgm:t>
    </dgm:pt>
    <dgm:pt modelId="{66629BE9-0270-4F67-BC75-A92EDC2BA462}">
      <dgm:prSet phldrT="[Text]" custT="1"/>
      <dgm:spPr/>
      <dgm:t>
        <a:bodyPr/>
        <a:lstStyle/>
        <a:p>
          <a:pPr algn="ctr"/>
          <a:r>
            <a:rPr lang="en-GB" sz="1400" b="1" dirty="0" smtClean="0"/>
            <a:t>STEP FOUR –CONSIDER AND RESPOND TO COMMENTS</a:t>
          </a:r>
          <a:endParaRPr lang="en-GB" sz="1400" b="1" dirty="0"/>
        </a:p>
      </dgm:t>
    </dgm:pt>
    <dgm:pt modelId="{2D8AA476-6D64-4D29-9E84-691482F02F9F}" type="parTrans" cxnId="{56383883-1850-4D86-B9EA-D0A1BB1F8A87}">
      <dgm:prSet/>
      <dgm:spPr/>
      <dgm:t>
        <a:bodyPr/>
        <a:lstStyle/>
        <a:p>
          <a:endParaRPr lang="en-GB"/>
        </a:p>
      </dgm:t>
    </dgm:pt>
    <dgm:pt modelId="{4B8C9764-8EE0-445E-83E6-4599C5030940}" type="sibTrans" cxnId="{56383883-1850-4D86-B9EA-D0A1BB1F8A87}">
      <dgm:prSet/>
      <dgm:spPr/>
      <dgm:t>
        <a:bodyPr/>
        <a:lstStyle/>
        <a:p>
          <a:endParaRPr lang="en-GB" dirty="0"/>
        </a:p>
      </dgm:t>
    </dgm:pt>
    <dgm:pt modelId="{599D2452-0F69-4F43-9AB1-1CE252DB827A}">
      <dgm:prSet phldrT="[Text]" custT="1"/>
      <dgm:spPr/>
      <dgm:t>
        <a:bodyPr/>
        <a:lstStyle/>
        <a:p>
          <a:pPr algn="ctr"/>
          <a:r>
            <a:rPr lang="en-GB" sz="1400" dirty="0" smtClean="0">
              <a:solidFill>
                <a:srgbClr val="FF0000"/>
              </a:solidFill>
            </a:rPr>
            <a:t>21 days</a:t>
          </a:r>
          <a:endParaRPr lang="en-GB" sz="1400" dirty="0">
            <a:solidFill>
              <a:srgbClr val="FF0000"/>
            </a:solidFill>
          </a:endParaRPr>
        </a:p>
      </dgm:t>
    </dgm:pt>
    <dgm:pt modelId="{022EFE6B-7C22-4AB3-A0F1-4B909F6BCC66}" type="parTrans" cxnId="{9E9D3A12-7D14-4F80-8EC5-F27AB0FD2AE8}">
      <dgm:prSet/>
      <dgm:spPr/>
      <dgm:t>
        <a:bodyPr/>
        <a:lstStyle/>
        <a:p>
          <a:endParaRPr lang="en-GB"/>
        </a:p>
      </dgm:t>
    </dgm:pt>
    <dgm:pt modelId="{25FF4D53-8AE6-417D-A1B3-5232E8D4B430}" type="sibTrans" cxnId="{9E9D3A12-7D14-4F80-8EC5-F27AB0FD2AE8}">
      <dgm:prSet/>
      <dgm:spPr/>
      <dgm:t>
        <a:bodyPr/>
        <a:lstStyle/>
        <a:p>
          <a:endParaRPr lang="en-GB"/>
        </a:p>
      </dgm:t>
    </dgm:pt>
    <dgm:pt modelId="{146CA68E-FF76-428B-98DF-FB6AD4F3FAE8}">
      <dgm:prSet phldrT="[Text]" custT="1"/>
      <dgm:spPr/>
      <dgm:t>
        <a:bodyPr/>
        <a:lstStyle/>
        <a:p>
          <a:pPr algn="ctr"/>
          <a:r>
            <a:rPr lang="en-GB" sz="1400" b="1" dirty="0" smtClean="0"/>
            <a:t>STEP FIVE (ONLY IF NOT LOWEST TENDERER OR NOMINATED CONTRACTOR</a:t>
          </a:r>
          <a:endParaRPr lang="en-GB" sz="1400" b="1" dirty="0"/>
        </a:p>
      </dgm:t>
    </dgm:pt>
    <dgm:pt modelId="{71B6226B-1D9C-4976-AC67-001C39C95708}" type="parTrans" cxnId="{7DD3356E-3CDB-45DD-9012-4037AA6BB188}">
      <dgm:prSet/>
      <dgm:spPr/>
      <dgm:t>
        <a:bodyPr/>
        <a:lstStyle/>
        <a:p>
          <a:endParaRPr lang="en-GB"/>
        </a:p>
      </dgm:t>
    </dgm:pt>
    <dgm:pt modelId="{86569956-613B-4D2B-9038-29D70BD830E1}" type="sibTrans" cxnId="{7DD3356E-3CDB-45DD-9012-4037AA6BB188}">
      <dgm:prSet/>
      <dgm:spPr/>
      <dgm:t>
        <a:bodyPr/>
        <a:lstStyle/>
        <a:p>
          <a:endParaRPr lang="en-GB"/>
        </a:p>
      </dgm:t>
    </dgm:pt>
    <dgm:pt modelId="{1EF2428D-0952-420E-AB81-A771A593812F}">
      <dgm:prSet phldrT="[Text]" custT="1"/>
      <dgm:spPr/>
      <dgm:t>
        <a:bodyPr/>
        <a:lstStyle/>
        <a:p>
          <a:pPr algn="ctr"/>
          <a:r>
            <a:rPr lang="en-GB" sz="1400" dirty="0" smtClean="0"/>
            <a:t>NOTIFY OF APPOINTMENT AND REASONS</a:t>
          </a:r>
          <a:endParaRPr lang="en-GB" sz="1400" dirty="0"/>
        </a:p>
      </dgm:t>
    </dgm:pt>
    <dgm:pt modelId="{7B393B54-6F7C-4994-8107-A4AD96FC31B8}" type="parTrans" cxnId="{761A37E6-BA2E-49CC-A1D4-8B4F4940B266}">
      <dgm:prSet/>
      <dgm:spPr/>
      <dgm:t>
        <a:bodyPr/>
        <a:lstStyle/>
        <a:p>
          <a:endParaRPr lang="en-GB"/>
        </a:p>
      </dgm:t>
    </dgm:pt>
    <dgm:pt modelId="{7F1F0CFE-4591-461C-8BBB-599D9C0F72FD}" type="sibTrans" cxnId="{761A37E6-BA2E-49CC-A1D4-8B4F4940B266}">
      <dgm:prSet/>
      <dgm:spPr/>
      <dgm:t>
        <a:bodyPr/>
        <a:lstStyle/>
        <a:p>
          <a:endParaRPr lang="en-GB"/>
        </a:p>
      </dgm:t>
    </dgm:pt>
    <dgm:pt modelId="{7E6CCC8E-49B7-4FF2-BFED-683D8BA29ADC}">
      <dgm:prSet phldrT="[Text]" custT="1"/>
      <dgm:spPr/>
      <dgm:t>
        <a:bodyPr/>
        <a:lstStyle/>
        <a:p>
          <a:pPr algn="ctr"/>
          <a:r>
            <a:rPr lang="en-GB" sz="1400" dirty="0" smtClean="0">
              <a:solidFill>
                <a:srgbClr val="FF0000"/>
              </a:solidFill>
            </a:rPr>
            <a:t>30 days</a:t>
          </a:r>
          <a:endParaRPr lang="en-GB" sz="1400" dirty="0">
            <a:solidFill>
              <a:srgbClr val="FF0000"/>
            </a:solidFill>
          </a:endParaRPr>
        </a:p>
      </dgm:t>
    </dgm:pt>
    <dgm:pt modelId="{7A2B3B22-340D-4D83-B784-243248D1EA77}" type="parTrans" cxnId="{22CBC487-F229-43FE-ADA5-DF72921376ED}">
      <dgm:prSet/>
      <dgm:spPr/>
      <dgm:t>
        <a:bodyPr/>
        <a:lstStyle/>
        <a:p>
          <a:endParaRPr lang="en-GB"/>
        </a:p>
      </dgm:t>
    </dgm:pt>
    <dgm:pt modelId="{EC398D4C-76CD-4DC6-9D98-4D0E5A136154}" type="sibTrans" cxnId="{22CBC487-F229-43FE-ADA5-DF72921376ED}">
      <dgm:prSet/>
      <dgm:spPr/>
      <dgm:t>
        <a:bodyPr/>
        <a:lstStyle/>
        <a:p>
          <a:endParaRPr lang="en-GB"/>
        </a:p>
      </dgm:t>
    </dgm:pt>
    <dgm:pt modelId="{7D39214E-AC3C-4E94-A84E-6B7CDFFE01A9}">
      <dgm:prSet phldrT="[Text]" custT="1"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400" dirty="0" smtClean="0">
              <a:solidFill>
                <a:srgbClr val="FF0000"/>
              </a:solidFill>
            </a:rPr>
            <a:t>30 days</a:t>
          </a:r>
        </a:p>
        <a:p>
          <a:pPr marL="11430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GB" sz="1200" dirty="0"/>
        </a:p>
      </dgm:t>
    </dgm:pt>
    <dgm:pt modelId="{CAD6537F-176E-423F-B5C6-0E04D303F9DC}" type="parTrans" cxnId="{309036D5-49CA-420D-B286-61995B1A997A}">
      <dgm:prSet/>
      <dgm:spPr/>
      <dgm:t>
        <a:bodyPr/>
        <a:lstStyle/>
        <a:p>
          <a:endParaRPr lang="en-GB"/>
        </a:p>
      </dgm:t>
    </dgm:pt>
    <dgm:pt modelId="{FF131C31-5835-46A1-86FC-292486DDBF3D}" type="sibTrans" cxnId="{309036D5-49CA-420D-B286-61995B1A997A}">
      <dgm:prSet/>
      <dgm:spPr/>
      <dgm:t>
        <a:bodyPr/>
        <a:lstStyle/>
        <a:p>
          <a:endParaRPr lang="en-GB"/>
        </a:p>
      </dgm:t>
    </dgm:pt>
    <dgm:pt modelId="{7F4D584D-533C-4681-820B-F05006D9F7D4}">
      <dgm:prSet phldrT="[Text]" custT="1"/>
      <dgm:spPr/>
      <dgm:t>
        <a:bodyPr/>
        <a:lstStyle/>
        <a:p>
          <a:pPr algn="ctr"/>
          <a:r>
            <a:rPr lang="en-GB" sz="1400" dirty="0" smtClean="0"/>
            <a:t>RESPOND TO COMMENTS</a:t>
          </a:r>
          <a:endParaRPr lang="en-GB" sz="1400" dirty="0"/>
        </a:p>
      </dgm:t>
    </dgm:pt>
    <dgm:pt modelId="{F7AE8819-25D2-4802-823A-3417A4EAED1F}" type="sibTrans" cxnId="{940DB779-9619-4DF6-8C8E-E688252C61D9}">
      <dgm:prSet/>
      <dgm:spPr/>
      <dgm:t>
        <a:bodyPr/>
        <a:lstStyle/>
        <a:p>
          <a:endParaRPr lang="en-GB"/>
        </a:p>
      </dgm:t>
    </dgm:pt>
    <dgm:pt modelId="{A60C54E6-05C1-488A-8C56-72CB67D28C3E}" type="parTrans" cxnId="{940DB779-9619-4DF6-8C8E-E688252C61D9}">
      <dgm:prSet/>
      <dgm:spPr/>
      <dgm:t>
        <a:bodyPr/>
        <a:lstStyle/>
        <a:p>
          <a:endParaRPr lang="en-GB"/>
        </a:p>
      </dgm:t>
    </dgm:pt>
    <dgm:pt modelId="{8DCF6BB5-AC35-4BB9-9702-9B5ACA933E12}" type="pres">
      <dgm:prSet presAssocID="{43A2C0E3-8E7D-4F16-827A-3964A4279ACF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B63C817-A25F-4FD9-BE1F-F79303B1931D}" type="pres">
      <dgm:prSet presAssocID="{4B48C43B-8A66-44D8-8D19-35E1912AFCEC}" presName="node" presStyleLbl="node1" presStyleIdx="0" presStyleCnt="5" custScaleX="270153" custScaleY="68051" custLinFactNeighborX="5451" custLinFactNeighborY="7565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28C9AF8-175C-4098-AE54-BE9B928B12CF}" type="pres">
      <dgm:prSet presAssocID="{965B5331-56D1-4A40-92EE-1F73EE207E4C}" presName="sibTrans" presStyleLbl="sibTrans2D1" presStyleIdx="0" presStyleCnt="4"/>
      <dgm:spPr/>
      <dgm:t>
        <a:bodyPr/>
        <a:lstStyle/>
        <a:p>
          <a:endParaRPr lang="en-GB"/>
        </a:p>
      </dgm:t>
    </dgm:pt>
    <dgm:pt modelId="{A5CFD09E-C62A-4AD3-AF90-DC37F0F946C6}" type="pres">
      <dgm:prSet presAssocID="{965B5331-56D1-4A40-92EE-1F73EE207E4C}" presName="connectorText" presStyleLbl="sibTrans2D1" presStyleIdx="0" presStyleCnt="4"/>
      <dgm:spPr/>
      <dgm:t>
        <a:bodyPr/>
        <a:lstStyle/>
        <a:p>
          <a:endParaRPr lang="en-GB"/>
        </a:p>
      </dgm:t>
    </dgm:pt>
    <dgm:pt modelId="{09788024-3DBE-4D0F-AF14-24887422730A}" type="pres">
      <dgm:prSet presAssocID="{A6370153-D110-44F0-A22F-49C39ABD2C53}" presName="node" presStyleLbl="node1" presStyleIdx="1" presStyleCnt="5" custScaleX="270153" custScaleY="35142" custLinFactNeighborX="-9695" custLinFactNeighborY="4595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FBBB5E5-F7A7-4A84-9F93-A4F6E3A38519}" type="pres">
      <dgm:prSet presAssocID="{29DF6610-E74D-434D-98BC-6BC477591D1B}" presName="sibTrans" presStyleLbl="sibTrans2D1" presStyleIdx="1" presStyleCnt="4"/>
      <dgm:spPr/>
      <dgm:t>
        <a:bodyPr/>
        <a:lstStyle/>
        <a:p>
          <a:endParaRPr lang="en-GB"/>
        </a:p>
      </dgm:t>
    </dgm:pt>
    <dgm:pt modelId="{38AA9B31-E64E-41C0-9356-182A33161E97}" type="pres">
      <dgm:prSet presAssocID="{29DF6610-E74D-434D-98BC-6BC477591D1B}" presName="connectorText" presStyleLbl="sibTrans2D1" presStyleIdx="1" presStyleCnt="4"/>
      <dgm:spPr/>
      <dgm:t>
        <a:bodyPr/>
        <a:lstStyle/>
        <a:p>
          <a:endParaRPr lang="en-GB"/>
        </a:p>
      </dgm:t>
    </dgm:pt>
    <dgm:pt modelId="{F60D9A84-5C6B-4F04-9ECC-6EA6C30AE7F9}" type="pres">
      <dgm:prSet presAssocID="{CC68C478-FF97-4A24-A967-6D7C8E843CF9}" presName="node" presStyleLbl="node1" presStyleIdx="2" presStyleCnt="5" custScaleX="270153" custScaleY="81983" custLinFactNeighborY="428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BB7E8F-A5C6-4AF0-898C-685F28C7239B}" type="pres">
      <dgm:prSet presAssocID="{AAB3B6BC-8672-4198-BF2D-35585F7DAA37}" presName="sibTrans" presStyleLbl="sibTrans2D1" presStyleIdx="2" presStyleCnt="4"/>
      <dgm:spPr/>
      <dgm:t>
        <a:bodyPr/>
        <a:lstStyle/>
        <a:p>
          <a:endParaRPr lang="en-GB"/>
        </a:p>
      </dgm:t>
    </dgm:pt>
    <dgm:pt modelId="{30732377-BB63-4E9B-B7EA-02C478E7020E}" type="pres">
      <dgm:prSet presAssocID="{AAB3B6BC-8672-4198-BF2D-35585F7DAA37}" presName="connectorText" presStyleLbl="sibTrans2D1" presStyleIdx="2" presStyleCnt="4"/>
      <dgm:spPr/>
      <dgm:t>
        <a:bodyPr/>
        <a:lstStyle/>
        <a:p>
          <a:endParaRPr lang="en-GB"/>
        </a:p>
      </dgm:t>
    </dgm:pt>
    <dgm:pt modelId="{51899005-2BFE-467A-8886-60EF17449FB9}" type="pres">
      <dgm:prSet presAssocID="{66629BE9-0270-4F67-BC75-A92EDC2BA462}" presName="node" presStyleLbl="node1" presStyleIdx="3" presStyleCnt="5" custScaleX="270153" custScaleY="41014" custLinFactNeighborX="-9695" custLinFactNeighborY="4595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FABEF6-3785-4831-961B-5DBD994EE40A}" type="pres">
      <dgm:prSet presAssocID="{4B8C9764-8EE0-445E-83E6-4599C5030940}" presName="sibTrans" presStyleLbl="sibTrans2D1" presStyleIdx="3" presStyleCnt="4"/>
      <dgm:spPr/>
      <dgm:t>
        <a:bodyPr/>
        <a:lstStyle/>
        <a:p>
          <a:endParaRPr lang="en-GB"/>
        </a:p>
      </dgm:t>
    </dgm:pt>
    <dgm:pt modelId="{6F6A9F9A-E940-4D6A-99AC-A9E7F5D69C47}" type="pres">
      <dgm:prSet presAssocID="{4B8C9764-8EE0-445E-83E6-4599C5030940}" presName="connectorText" presStyleLbl="sibTrans2D1" presStyleIdx="3" presStyleCnt="4"/>
      <dgm:spPr/>
      <dgm:t>
        <a:bodyPr/>
        <a:lstStyle/>
        <a:p>
          <a:endParaRPr lang="en-GB"/>
        </a:p>
      </dgm:t>
    </dgm:pt>
    <dgm:pt modelId="{8F90F883-48FC-449F-8CB2-AB560B1757F8}" type="pres">
      <dgm:prSet presAssocID="{146CA68E-FF76-428B-98DF-FB6AD4F3FAE8}" presName="node" presStyleLbl="node1" presStyleIdx="4" presStyleCnt="5" custScaleX="270153" custScaleY="52908" custLinFactNeighborX="-9695" custLinFactNeighborY="4595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D080EF3-8AC7-4066-B29B-C98865A12B40}" type="presOf" srcId="{599D2452-0F69-4F43-9AB1-1CE252DB827A}" destId="{51899005-2BFE-467A-8886-60EF17449FB9}" srcOrd="0" destOrd="1" presId="urn:microsoft.com/office/officeart/2005/8/layout/process2"/>
    <dgm:cxn modelId="{309036D5-49CA-420D-B286-61995B1A997A}" srcId="{CC68C478-FF97-4A24-A967-6D7C8E843CF9}" destId="{7D39214E-AC3C-4E94-A84E-6B7CDFFE01A9}" srcOrd="1" destOrd="0" parTransId="{CAD6537F-176E-423F-B5C6-0E04D303F9DC}" sibTransId="{FF131C31-5835-46A1-86FC-292486DDBF3D}"/>
    <dgm:cxn modelId="{761A37E6-BA2E-49CC-A1D4-8B4F4940B266}" srcId="{146CA68E-FF76-428B-98DF-FB6AD4F3FAE8}" destId="{1EF2428D-0952-420E-AB81-A771A593812F}" srcOrd="0" destOrd="0" parTransId="{7B393B54-6F7C-4994-8107-A4AD96FC31B8}" sibTransId="{7F1F0CFE-4591-461C-8BBB-599D9C0F72FD}"/>
    <dgm:cxn modelId="{CE3312C1-373B-423F-9AA6-A70A4755FB5F}" type="presOf" srcId="{17E10720-411F-40D9-9945-CBA9E3CC6A6E}" destId="{3B63C817-A25F-4FD9-BE1F-F79303B1931D}" srcOrd="0" destOrd="2" presId="urn:microsoft.com/office/officeart/2005/8/layout/process2"/>
    <dgm:cxn modelId="{395809EE-BAEB-4B38-AEAA-60BE59A08FF2}" srcId="{4B48C43B-8A66-44D8-8D19-35E1912AFCEC}" destId="{FA1C5249-FAA5-47DB-A176-B4F6680408C4}" srcOrd="0" destOrd="0" parTransId="{59A8E435-7F38-431F-8D02-793C41241267}" sibTransId="{232C6A50-227C-4FE0-9BD6-7E1EE0B559E3}"/>
    <dgm:cxn modelId="{9E9D3A12-7D14-4F80-8EC5-F27AB0FD2AE8}" srcId="{66629BE9-0270-4F67-BC75-A92EDC2BA462}" destId="{599D2452-0F69-4F43-9AB1-1CE252DB827A}" srcOrd="0" destOrd="0" parTransId="{022EFE6B-7C22-4AB3-A0F1-4B909F6BCC66}" sibTransId="{25FF4D53-8AE6-417D-A1B3-5232E8D4B430}"/>
    <dgm:cxn modelId="{38D81D30-4E8D-4CEE-A1D9-34BAC6521DAB}" srcId="{43A2C0E3-8E7D-4F16-827A-3964A4279ACF}" destId="{A6370153-D110-44F0-A22F-49C39ABD2C53}" srcOrd="1" destOrd="0" parTransId="{B4EDB3AA-DBF8-4378-9403-6482A97924B0}" sibTransId="{29DF6610-E74D-434D-98BC-6BC477591D1B}"/>
    <dgm:cxn modelId="{C16CDA8D-50B3-48AF-9820-78ADD3AFEEB9}" type="presOf" srcId="{AAB3B6BC-8672-4198-BF2D-35585F7DAA37}" destId="{30732377-BB63-4E9B-B7EA-02C478E7020E}" srcOrd="1" destOrd="0" presId="urn:microsoft.com/office/officeart/2005/8/layout/process2"/>
    <dgm:cxn modelId="{460BEEF5-3114-432C-911D-26107773C99C}" type="presOf" srcId="{43A2C0E3-8E7D-4F16-827A-3964A4279ACF}" destId="{8DCF6BB5-AC35-4BB9-9702-9B5ACA933E12}" srcOrd="0" destOrd="0" presId="urn:microsoft.com/office/officeart/2005/8/layout/process2"/>
    <dgm:cxn modelId="{56383883-1850-4D86-B9EA-D0A1BB1F8A87}" srcId="{43A2C0E3-8E7D-4F16-827A-3964A4279ACF}" destId="{66629BE9-0270-4F67-BC75-A92EDC2BA462}" srcOrd="3" destOrd="0" parTransId="{2D8AA476-6D64-4D29-9E84-691482F02F9F}" sibTransId="{4B8C9764-8EE0-445E-83E6-4599C5030940}"/>
    <dgm:cxn modelId="{B7B96BEC-E2B8-4F03-96F8-20A333B096AC}" type="presOf" srcId="{7E6CCC8E-49B7-4FF2-BFED-683D8BA29ADC}" destId="{3B63C817-A25F-4FD9-BE1F-F79303B1931D}" srcOrd="0" destOrd="3" presId="urn:microsoft.com/office/officeart/2005/8/layout/process2"/>
    <dgm:cxn modelId="{6A792751-01FB-4FB0-B9F0-AFAD7E4F02CF}" type="presOf" srcId="{1EF2428D-0952-420E-AB81-A771A593812F}" destId="{8F90F883-48FC-449F-8CB2-AB560B1757F8}" srcOrd="0" destOrd="1" presId="urn:microsoft.com/office/officeart/2005/8/layout/process2"/>
    <dgm:cxn modelId="{AC50C294-0E0D-401C-A413-E0AD0AF587F6}" srcId="{CC68C478-FF97-4A24-A967-6D7C8E843CF9}" destId="{F325A567-5D74-467C-989A-1D39B5738086}" srcOrd="0" destOrd="0" parTransId="{D147F199-DF28-4BB7-A951-0CD04C4CA7BE}" sibTransId="{F2CDD8B1-D3EC-4362-B6B3-BFFFC5DF6685}"/>
    <dgm:cxn modelId="{D1C5F54A-14A1-4435-9C94-2067C2AE074A}" type="presOf" srcId="{7F4D584D-533C-4681-820B-F05006D9F7D4}" destId="{8F90F883-48FC-449F-8CB2-AB560B1757F8}" srcOrd="0" destOrd="2" presId="urn:microsoft.com/office/officeart/2005/8/layout/process2"/>
    <dgm:cxn modelId="{2339BD02-DFDA-4254-B136-2A26EB910FFC}" type="presOf" srcId="{4B8C9764-8EE0-445E-83E6-4599C5030940}" destId="{1FFABEF6-3785-4831-961B-5DBD994EE40A}" srcOrd="0" destOrd="0" presId="urn:microsoft.com/office/officeart/2005/8/layout/process2"/>
    <dgm:cxn modelId="{2555DD3D-65F3-4760-A84B-39D9716C17DC}" type="presOf" srcId="{F325A567-5D74-467C-989A-1D39B5738086}" destId="{F60D9A84-5C6B-4F04-9ECC-6EA6C30AE7F9}" srcOrd="0" destOrd="1" presId="urn:microsoft.com/office/officeart/2005/8/layout/process2"/>
    <dgm:cxn modelId="{78BE03BD-542B-47F4-9363-5CDDECAA0676}" type="presOf" srcId="{A6370153-D110-44F0-A22F-49C39ABD2C53}" destId="{09788024-3DBE-4D0F-AF14-24887422730A}" srcOrd="0" destOrd="0" presId="urn:microsoft.com/office/officeart/2005/8/layout/process2"/>
    <dgm:cxn modelId="{4F86A067-0595-48E2-80F6-CF3F7098B366}" srcId="{A6370153-D110-44F0-A22F-49C39ABD2C53}" destId="{AC3CDDE0-1F24-43D1-A202-91884D837810}" srcOrd="0" destOrd="0" parTransId="{75C15C95-2C67-4187-8659-4861406A29B6}" sibTransId="{B2C873F1-777D-4248-A8A0-B9CF850091EA}"/>
    <dgm:cxn modelId="{06E53279-6F66-4A60-87AB-FC3E329803BC}" type="presOf" srcId="{146CA68E-FF76-428B-98DF-FB6AD4F3FAE8}" destId="{8F90F883-48FC-449F-8CB2-AB560B1757F8}" srcOrd="0" destOrd="0" presId="urn:microsoft.com/office/officeart/2005/8/layout/process2"/>
    <dgm:cxn modelId="{000C0E71-49F6-40FF-87FA-6062030DD959}" type="presOf" srcId="{FA1C5249-FAA5-47DB-A176-B4F6680408C4}" destId="{3B63C817-A25F-4FD9-BE1F-F79303B1931D}" srcOrd="0" destOrd="1" presId="urn:microsoft.com/office/officeart/2005/8/layout/process2"/>
    <dgm:cxn modelId="{C8B17234-A496-4640-8888-44BA16ABE472}" type="presOf" srcId="{29DF6610-E74D-434D-98BC-6BC477591D1B}" destId="{7FBBB5E5-F7A7-4A84-9F93-A4F6E3A38519}" srcOrd="0" destOrd="0" presId="urn:microsoft.com/office/officeart/2005/8/layout/process2"/>
    <dgm:cxn modelId="{FEC9BFD3-D195-4310-80EB-683E3D55CEA0}" srcId="{43A2C0E3-8E7D-4F16-827A-3964A4279ACF}" destId="{4B48C43B-8A66-44D8-8D19-35E1912AFCEC}" srcOrd="0" destOrd="0" parTransId="{B46ED632-8C60-460B-9878-F890A9249F7F}" sibTransId="{965B5331-56D1-4A40-92EE-1F73EE207E4C}"/>
    <dgm:cxn modelId="{7DD3356E-3CDB-45DD-9012-4037AA6BB188}" srcId="{43A2C0E3-8E7D-4F16-827A-3964A4279ACF}" destId="{146CA68E-FF76-428B-98DF-FB6AD4F3FAE8}" srcOrd="4" destOrd="0" parTransId="{71B6226B-1D9C-4976-AC67-001C39C95708}" sibTransId="{86569956-613B-4D2B-9038-29D70BD830E1}"/>
    <dgm:cxn modelId="{A7B88C32-C780-4D55-A9AE-FBF39C59E469}" type="presOf" srcId="{29DF6610-E74D-434D-98BC-6BC477591D1B}" destId="{38AA9B31-E64E-41C0-9356-182A33161E97}" srcOrd="1" destOrd="0" presId="urn:microsoft.com/office/officeart/2005/8/layout/process2"/>
    <dgm:cxn modelId="{068C065A-7822-400A-8FC6-A1AA9923859C}" type="presOf" srcId="{965B5331-56D1-4A40-92EE-1F73EE207E4C}" destId="{228C9AF8-175C-4098-AE54-BE9B928B12CF}" srcOrd="0" destOrd="0" presId="urn:microsoft.com/office/officeart/2005/8/layout/process2"/>
    <dgm:cxn modelId="{58F2B1AD-AC5A-4C00-ADD8-EC6686EC5F16}" type="presOf" srcId="{4B48C43B-8A66-44D8-8D19-35E1912AFCEC}" destId="{3B63C817-A25F-4FD9-BE1F-F79303B1931D}" srcOrd="0" destOrd="0" presId="urn:microsoft.com/office/officeart/2005/8/layout/process2"/>
    <dgm:cxn modelId="{198E3D63-602B-4371-92B3-B4730CE6A00C}" type="presOf" srcId="{AC3CDDE0-1F24-43D1-A202-91884D837810}" destId="{09788024-3DBE-4D0F-AF14-24887422730A}" srcOrd="0" destOrd="1" presId="urn:microsoft.com/office/officeart/2005/8/layout/process2"/>
    <dgm:cxn modelId="{C7928FF5-9F8C-488C-8ED5-33C214E5F823}" type="presOf" srcId="{4B8C9764-8EE0-445E-83E6-4599C5030940}" destId="{6F6A9F9A-E940-4D6A-99AC-A9E7F5D69C47}" srcOrd="1" destOrd="0" presId="urn:microsoft.com/office/officeart/2005/8/layout/process2"/>
    <dgm:cxn modelId="{C098B77A-84A2-4B61-99B3-6C4583B2A8B6}" type="presOf" srcId="{965B5331-56D1-4A40-92EE-1F73EE207E4C}" destId="{A5CFD09E-C62A-4AD3-AF90-DC37F0F946C6}" srcOrd="1" destOrd="0" presId="urn:microsoft.com/office/officeart/2005/8/layout/process2"/>
    <dgm:cxn modelId="{055D1A96-4300-46E4-A00C-32F583A04CFE}" type="presOf" srcId="{7D39214E-AC3C-4E94-A84E-6B7CDFFE01A9}" destId="{F60D9A84-5C6B-4F04-9ECC-6EA6C30AE7F9}" srcOrd="0" destOrd="2" presId="urn:microsoft.com/office/officeart/2005/8/layout/process2"/>
    <dgm:cxn modelId="{A9B23011-81F3-436B-88EC-C009289B9E35}" srcId="{4B48C43B-8A66-44D8-8D19-35E1912AFCEC}" destId="{17E10720-411F-40D9-9945-CBA9E3CC6A6E}" srcOrd="1" destOrd="0" parTransId="{6681E709-BBBB-4F26-9B49-04C5237DEA29}" sibTransId="{057790FA-9C28-4B15-82D1-C6F0BC3BFF82}"/>
    <dgm:cxn modelId="{C9D4EBAB-BC5C-420A-8668-5149B68080D6}" type="presOf" srcId="{AAB3B6BC-8672-4198-BF2D-35585F7DAA37}" destId="{65BB7E8F-A5C6-4AF0-898C-685F28C7239B}" srcOrd="0" destOrd="0" presId="urn:microsoft.com/office/officeart/2005/8/layout/process2"/>
    <dgm:cxn modelId="{22CBC487-F229-43FE-ADA5-DF72921376ED}" srcId="{4B48C43B-8A66-44D8-8D19-35E1912AFCEC}" destId="{7E6CCC8E-49B7-4FF2-BFED-683D8BA29ADC}" srcOrd="2" destOrd="0" parTransId="{7A2B3B22-340D-4D83-B784-243248D1EA77}" sibTransId="{EC398D4C-76CD-4DC6-9D98-4D0E5A136154}"/>
    <dgm:cxn modelId="{EAE3DDEF-93C8-48A6-8BF4-9B0F875EFD75}" type="presOf" srcId="{66629BE9-0270-4F67-BC75-A92EDC2BA462}" destId="{51899005-2BFE-467A-8886-60EF17449FB9}" srcOrd="0" destOrd="0" presId="urn:microsoft.com/office/officeart/2005/8/layout/process2"/>
    <dgm:cxn modelId="{08A835E7-A204-4FA5-9951-31ABB68FFAB2}" srcId="{43A2C0E3-8E7D-4F16-827A-3964A4279ACF}" destId="{CC68C478-FF97-4A24-A967-6D7C8E843CF9}" srcOrd="2" destOrd="0" parTransId="{86C7C94B-72E7-41A7-873C-F5B55258C308}" sibTransId="{AAB3B6BC-8672-4198-BF2D-35585F7DAA37}"/>
    <dgm:cxn modelId="{940DB779-9619-4DF6-8C8E-E688252C61D9}" srcId="{146CA68E-FF76-428B-98DF-FB6AD4F3FAE8}" destId="{7F4D584D-533C-4681-820B-F05006D9F7D4}" srcOrd="1" destOrd="0" parTransId="{A60C54E6-05C1-488A-8C56-72CB67D28C3E}" sibTransId="{F7AE8819-25D2-4802-823A-3417A4EAED1F}"/>
    <dgm:cxn modelId="{262BB189-FBD6-4F69-8B11-DD453B4A5A81}" type="presOf" srcId="{CC68C478-FF97-4A24-A967-6D7C8E843CF9}" destId="{F60D9A84-5C6B-4F04-9ECC-6EA6C30AE7F9}" srcOrd="0" destOrd="0" presId="urn:microsoft.com/office/officeart/2005/8/layout/process2"/>
    <dgm:cxn modelId="{7D6C8E0D-0ED0-43CA-B9A9-BFA9606E6A1A}" type="presParOf" srcId="{8DCF6BB5-AC35-4BB9-9702-9B5ACA933E12}" destId="{3B63C817-A25F-4FD9-BE1F-F79303B1931D}" srcOrd="0" destOrd="0" presId="urn:microsoft.com/office/officeart/2005/8/layout/process2"/>
    <dgm:cxn modelId="{D7A1093C-E167-4FD5-A920-976D83C7BEE1}" type="presParOf" srcId="{8DCF6BB5-AC35-4BB9-9702-9B5ACA933E12}" destId="{228C9AF8-175C-4098-AE54-BE9B928B12CF}" srcOrd="1" destOrd="0" presId="urn:microsoft.com/office/officeart/2005/8/layout/process2"/>
    <dgm:cxn modelId="{3146C8FD-747C-4275-814A-8DEEFFF12F8B}" type="presParOf" srcId="{228C9AF8-175C-4098-AE54-BE9B928B12CF}" destId="{A5CFD09E-C62A-4AD3-AF90-DC37F0F946C6}" srcOrd="0" destOrd="0" presId="urn:microsoft.com/office/officeart/2005/8/layout/process2"/>
    <dgm:cxn modelId="{9A6F1A66-D513-4A6C-963B-BA68DB77F08E}" type="presParOf" srcId="{8DCF6BB5-AC35-4BB9-9702-9B5ACA933E12}" destId="{09788024-3DBE-4D0F-AF14-24887422730A}" srcOrd="2" destOrd="0" presId="urn:microsoft.com/office/officeart/2005/8/layout/process2"/>
    <dgm:cxn modelId="{29FCCFB0-5456-4326-903C-C2A020C47F07}" type="presParOf" srcId="{8DCF6BB5-AC35-4BB9-9702-9B5ACA933E12}" destId="{7FBBB5E5-F7A7-4A84-9F93-A4F6E3A38519}" srcOrd="3" destOrd="0" presId="urn:microsoft.com/office/officeart/2005/8/layout/process2"/>
    <dgm:cxn modelId="{B433EC39-7E24-4BA8-AC59-1F3E5E862B45}" type="presParOf" srcId="{7FBBB5E5-F7A7-4A84-9F93-A4F6E3A38519}" destId="{38AA9B31-E64E-41C0-9356-182A33161E97}" srcOrd="0" destOrd="0" presId="urn:microsoft.com/office/officeart/2005/8/layout/process2"/>
    <dgm:cxn modelId="{2162BC65-DD8A-42E8-BDD0-CDC96D1DF710}" type="presParOf" srcId="{8DCF6BB5-AC35-4BB9-9702-9B5ACA933E12}" destId="{F60D9A84-5C6B-4F04-9ECC-6EA6C30AE7F9}" srcOrd="4" destOrd="0" presId="urn:microsoft.com/office/officeart/2005/8/layout/process2"/>
    <dgm:cxn modelId="{41ACB178-F1FB-4A67-824B-1DA112DB8D53}" type="presParOf" srcId="{8DCF6BB5-AC35-4BB9-9702-9B5ACA933E12}" destId="{65BB7E8F-A5C6-4AF0-898C-685F28C7239B}" srcOrd="5" destOrd="0" presId="urn:microsoft.com/office/officeart/2005/8/layout/process2"/>
    <dgm:cxn modelId="{723CC206-6B63-4873-B3CA-4B11A094E3BF}" type="presParOf" srcId="{65BB7E8F-A5C6-4AF0-898C-685F28C7239B}" destId="{30732377-BB63-4E9B-B7EA-02C478E7020E}" srcOrd="0" destOrd="0" presId="urn:microsoft.com/office/officeart/2005/8/layout/process2"/>
    <dgm:cxn modelId="{E8F9659B-75F4-448E-B41B-F7F9D040691B}" type="presParOf" srcId="{8DCF6BB5-AC35-4BB9-9702-9B5ACA933E12}" destId="{51899005-2BFE-467A-8886-60EF17449FB9}" srcOrd="6" destOrd="0" presId="urn:microsoft.com/office/officeart/2005/8/layout/process2"/>
    <dgm:cxn modelId="{650415A4-1139-43D3-9B6F-034A7373BD4C}" type="presParOf" srcId="{8DCF6BB5-AC35-4BB9-9702-9B5ACA933E12}" destId="{1FFABEF6-3785-4831-961B-5DBD994EE40A}" srcOrd="7" destOrd="0" presId="urn:microsoft.com/office/officeart/2005/8/layout/process2"/>
    <dgm:cxn modelId="{59B26140-CB9D-4F12-9B15-678154684594}" type="presParOf" srcId="{1FFABEF6-3785-4831-961B-5DBD994EE40A}" destId="{6F6A9F9A-E940-4D6A-99AC-A9E7F5D69C47}" srcOrd="0" destOrd="0" presId="urn:microsoft.com/office/officeart/2005/8/layout/process2"/>
    <dgm:cxn modelId="{FE4F417D-BFAE-4B4B-A31D-F6D0B9A8F970}" type="presParOf" srcId="{8DCF6BB5-AC35-4BB9-9702-9B5ACA933E12}" destId="{8F90F883-48FC-449F-8CB2-AB560B1757F8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0.54755</cdr:x>
      <cdr:y>0.2392</cdr:y>
    </cdr:from>
    <cdr:to>
      <cdr:x>0.64962</cdr:x>
      <cdr:y>0.3923</cdr:y>
    </cdr:to>
    <cdr:sp macro="" textlink="">
      <cdr:nvSpPr>
        <cdr:cNvPr id="2" name="5-Point Star 1"/>
        <cdr:cNvSpPr/>
      </cdr:nvSpPr>
      <cdr:spPr>
        <a:xfrm xmlns:a="http://schemas.openxmlformats.org/drawingml/2006/main">
          <a:off x="4905382" y="1428631"/>
          <a:ext cx="914400" cy="914400"/>
        </a:xfrm>
        <a:prstGeom xmlns:a="http://schemas.openxmlformats.org/drawingml/2006/main" prst="star5">
          <a:avLst/>
        </a:prstGeom>
      </cdr:spPr>
      <cdr:style>
        <a:lnRef xmlns:a="http://schemas.openxmlformats.org/drawingml/2006/main" idx="2">
          <a:schemeClr val="dk1">
            <a:shade val="50000"/>
          </a:schemeClr>
        </a:lnRef>
        <a:fillRef xmlns:a="http://schemas.openxmlformats.org/drawingml/2006/main" idx="1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80C437CE-B37D-C642-ABD9-271666DAAB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FEA05B6-B107-C449-B798-4D18167565E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573F7-AEEA-2C43-8A90-AE10F4590196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27AE0A8-7BC3-4440-8FA4-2D0AE0C657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38BEEEF-03A5-3B4E-88F7-C2A18042E6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EE2D1-E654-8149-93E1-D42FC70369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4233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8F697-3AAC-8143-A8B4-FE2C8B36D24C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C454E-198B-0045-B1ED-AC59631CA4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452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A1C20CD-C8C7-3041-83F6-113DBAC88B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5394143" cy="755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723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">
          <p15:clr>
            <a:srgbClr val="FBAE40"/>
          </p15:clr>
        </p15:guide>
        <p15:guide id="2" pos="8179" userDrawn="1">
          <p15:clr>
            <a:srgbClr val="FBAE40"/>
          </p15:clr>
        </p15:guide>
        <p15:guide id="4" pos="264" userDrawn="1">
          <p15:clr>
            <a:srgbClr val="FBAE40"/>
          </p15:clr>
        </p15:guide>
        <p15:guide id="5" orient="horz" pos="4536">
          <p15:clr>
            <a:srgbClr val="FBAE40"/>
          </p15:clr>
        </p15:guide>
        <p15:guide id="8" orient="horz" pos="4354" userDrawn="1">
          <p15:clr>
            <a:srgbClr val="FBAE40"/>
          </p15:clr>
        </p15:guide>
        <p15:guide id="10" orient="horz" pos="725" userDrawn="1">
          <p15:clr>
            <a:srgbClr val="FBAE40"/>
          </p15:clr>
        </p15:guide>
        <p15:guide id="11" orient="horz" pos="238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03A4655-9459-0841-829A-93C504FF49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5394143" cy="75596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79BEDE3-8429-8D43-A5BC-F0B5318F0C19}"/>
              </a:ext>
            </a:extLst>
          </p:cNvPr>
          <p:cNvSpPr/>
          <p:nvPr userDrawn="1"/>
        </p:nvSpPr>
        <p:spPr>
          <a:xfrm>
            <a:off x="311150" y="358775"/>
            <a:ext cx="12815888" cy="6842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48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98C44D5-1379-8F4B-A448-0037DCF4C86E}"/>
              </a:ext>
            </a:extLst>
          </p:cNvPr>
          <p:cNvSpPr txBox="1"/>
          <p:nvPr userDrawn="1"/>
        </p:nvSpPr>
        <p:spPr>
          <a:xfrm>
            <a:off x="311150" y="7318732"/>
            <a:ext cx="168254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b="1" i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London Communications Agency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="" xmlns:a16="http://schemas.microsoft.com/office/drawing/2014/main" id="{51AFD3BD-5051-534E-A5D1-61DAF309A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910890"/>
            <a:ext cx="11666538" cy="33341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B03D7EE6-6B4E-5549-BB77-16493E2A97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825" y="1511299"/>
            <a:ext cx="11666538" cy="5403599"/>
          </a:xfrm>
          <a:prstGeom prst="rect">
            <a:avLst/>
          </a:prstGeom>
        </p:spPr>
        <p:txBody>
          <a:bodyPr lIns="0" tIns="0" rIns="0" bIns="0"/>
          <a:lstStyle>
            <a:lvl1pPr marL="7938" indent="-7938">
              <a:buNone/>
              <a:tabLst/>
              <a:defRPr sz="2000" b="0" i="0">
                <a:solidFill>
                  <a:schemeClr val="accent1"/>
                </a:solidFill>
                <a:latin typeface="Rockwell" panose="02060603020205020403" pitchFamily="18" charset="77"/>
              </a:defRPr>
            </a:lvl1pPr>
            <a:lvl2pPr marL="0" indent="0">
              <a:buNone/>
              <a:tabLst/>
              <a:defRPr sz="1800" b="1"/>
            </a:lvl2pPr>
            <a:lvl3pPr marL="7938" indent="-7938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None/>
              <a:tabLst/>
              <a:defRPr sz="1800" b="0"/>
            </a:lvl3pPr>
            <a:lvl4pPr marL="266700" indent="-2667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4pPr>
            <a:lvl5pPr marL="409575" indent="-409575"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661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907" userDrawn="1">
          <p15:clr>
            <a:srgbClr val="FBAE40"/>
          </p15:clr>
        </p15:guide>
        <p15:guide id="7" pos="536" userDrawn="1">
          <p15:clr>
            <a:srgbClr val="FBAE40"/>
          </p15:clr>
        </p15:guide>
        <p15:guide id="8" orient="horz" pos="4354">
          <p15:clr>
            <a:srgbClr val="FBAE40"/>
          </p15:clr>
        </p15:guide>
        <p15:guide id="11" orient="horz" pos="567" userDrawn="1">
          <p15:clr>
            <a:srgbClr val="FBAE40"/>
          </p15:clr>
        </p15:guide>
        <p15:guide id="12" orient="horz" pos="93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03A4655-9459-0841-829A-93C504FF49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5394143" cy="75596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79BEDE3-8429-8D43-A5BC-F0B5318F0C19}"/>
              </a:ext>
            </a:extLst>
          </p:cNvPr>
          <p:cNvSpPr/>
          <p:nvPr userDrawn="1"/>
        </p:nvSpPr>
        <p:spPr>
          <a:xfrm>
            <a:off x="311150" y="358775"/>
            <a:ext cx="12815888" cy="6842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48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="" xmlns:a16="http://schemas.microsoft.com/office/drawing/2014/main" id="{51AFD3BD-5051-534E-A5D1-61DAF309A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910890"/>
            <a:ext cx="11666538" cy="33341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B03D7EE6-6B4E-5549-BB77-16493E2A97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825" y="1511299"/>
            <a:ext cx="11666538" cy="5403599"/>
          </a:xfrm>
          <a:prstGeom prst="rect">
            <a:avLst/>
          </a:prstGeom>
        </p:spPr>
        <p:txBody>
          <a:bodyPr lIns="0" tIns="0" rIns="0" bIns="0"/>
          <a:lstStyle>
            <a:lvl1pPr marL="7938" indent="-7938">
              <a:buNone/>
              <a:tabLst/>
              <a:defRPr sz="2000" b="0" i="0">
                <a:solidFill>
                  <a:schemeClr val="accent1"/>
                </a:solidFill>
                <a:latin typeface="Rockwell" panose="02060603020205020403" pitchFamily="18" charset="77"/>
              </a:defRPr>
            </a:lvl1pPr>
            <a:lvl2pPr marL="0" indent="0">
              <a:buNone/>
              <a:tabLst/>
              <a:defRPr sz="1800" b="1"/>
            </a:lvl2pPr>
            <a:lvl3pPr marL="7938" indent="-7938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None/>
              <a:tabLst/>
              <a:defRPr sz="1800" b="0"/>
            </a:lvl3pPr>
            <a:lvl4pPr marL="266700" indent="-2667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4pPr>
            <a:lvl5pPr marL="409575" indent="-409575"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883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907" userDrawn="1">
          <p15:clr>
            <a:srgbClr val="FBAE40"/>
          </p15:clr>
        </p15:guide>
        <p15:guide id="7" pos="536" userDrawn="1">
          <p15:clr>
            <a:srgbClr val="FBAE40"/>
          </p15:clr>
        </p15:guide>
        <p15:guide id="8" orient="horz" pos="4354">
          <p15:clr>
            <a:srgbClr val="FBAE40"/>
          </p15:clr>
        </p15:guide>
        <p15:guide id="11" orient="horz" pos="567" userDrawn="1">
          <p15:clr>
            <a:srgbClr val="FBAE40"/>
          </p15:clr>
        </p15:guide>
        <p15:guide id="12" orient="horz" pos="93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03A4655-9459-0841-829A-93C504FF49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5394143" cy="75596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79BEDE3-8429-8D43-A5BC-F0B5318F0C19}"/>
              </a:ext>
            </a:extLst>
          </p:cNvPr>
          <p:cNvSpPr/>
          <p:nvPr userDrawn="1"/>
        </p:nvSpPr>
        <p:spPr>
          <a:xfrm>
            <a:off x="311150" y="358775"/>
            <a:ext cx="12815888" cy="6842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48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="" xmlns:a16="http://schemas.microsoft.com/office/drawing/2014/main" id="{51AFD3BD-5051-534E-A5D1-61DAF309A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910890"/>
            <a:ext cx="11666538" cy="33341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B03D7EE6-6B4E-5549-BB77-16493E2A97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825" y="1511299"/>
            <a:ext cx="11666538" cy="5403599"/>
          </a:xfrm>
          <a:prstGeom prst="rect">
            <a:avLst/>
          </a:prstGeom>
        </p:spPr>
        <p:txBody>
          <a:bodyPr lIns="0" tIns="0" rIns="0" bIns="0"/>
          <a:lstStyle>
            <a:lvl1pPr marL="7938" indent="-7938">
              <a:buNone/>
              <a:tabLst/>
              <a:defRPr sz="2000" b="0" i="0">
                <a:solidFill>
                  <a:schemeClr val="accent1"/>
                </a:solidFill>
                <a:latin typeface="Rockwell" panose="02060603020205020403" pitchFamily="18" charset="77"/>
              </a:defRPr>
            </a:lvl1pPr>
            <a:lvl2pPr marL="0" indent="0">
              <a:buNone/>
              <a:tabLst/>
              <a:defRPr sz="1800" b="1"/>
            </a:lvl2pPr>
            <a:lvl3pPr marL="7938" indent="-7938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None/>
              <a:tabLst/>
              <a:defRPr sz="1800" b="0"/>
            </a:lvl3pPr>
            <a:lvl4pPr marL="266700" indent="-2667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4pPr>
            <a:lvl5pPr marL="409575" indent="-409575"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3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907" userDrawn="1">
          <p15:clr>
            <a:srgbClr val="FBAE40"/>
          </p15:clr>
        </p15:guide>
        <p15:guide id="7" pos="536" userDrawn="1">
          <p15:clr>
            <a:srgbClr val="FBAE40"/>
          </p15:clr>
        </p15:guide>
        <p15:guide id="8" orient="horz" pos="4354">
          <p15:clr>
            <a:srgbClr val="FBAE40"/>
          </p15:clr>
        </p15:guide>
        <p15:guide id="11" orient="horz" pos="567" userDrawn="1">
          <p15:clr>
            <a:srgbClr val="FBAE40"/>
          </p15:clr>
        </p15:guide>
        <p15:guide id="12" orient="horz" pos="93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03A4655-9459-0841-829A-93C504FF49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5394143" cy="75596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79BEDE3-8429-8D43-A5BC-F0B5318F0C19}"/>
              </a:ext>
            </a:extLst>
          </p:cNvPr>
          <p:cNvSpPr/>
          <p:nvPr userDrawn="1"/>
        </p:nvSpPr>
        <p:spPr>
          <a:xfrm>
            <a:off x="311150" y="358775"/>
            <a:ext cx="12815888" cy="6842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48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98C44D5-1379-8F4B-A448-0037DCF4C86E}"/>
              </a:ext>
            </a:extLst>
          </p:cNvPr>
          <p:cNvSpPr txBox="1"/>
          <p:nvPr userDrawn="1"/>
        </p:nvSpPr>
        <p:spPr>
          <a:xfrm>
            <a:off x="311150" y="7318732"/>
            <a:ext cx="168254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b="1" i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London Communications Agency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="" xmlns:a16="http://schemas.microsoft.com/office/drawing/2014/main" id="{51AFD3BD-5051-534E-A5D1-61DAF309A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910890"/>
            <a:ext cx="11666538" cy="33341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B03D7EE6-6B4E-5549-BB77-16493E2A97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825" y="1511299"/>
            <a:ext cx="11666538" cy="5403599"/>
          </a:xfrm>
          <a:prstGeom prst="rect">
            <a:avLst/>
          </a:prstGeom>
        </p:spPr>
        <p:txBody>
          <a:bodyPr lIns="0" tIns="0" rIns="0" bIns="0"/>
          <a:lstStyle>
            <a:lvl1pPr marL="7938" indent="-7938">
              <a:buNone/>
              <a:tabLst/>
              <a:defRPr sz="2000" b="0" i="0">
                <a:solidFill>
                  <a:schemeClr val="accent1"/>
                </a:solidFill>
                <a:latin typeface="Rockwell" panose="02060603020205020403" pitchFamily="18" charset="77"/>
              </a:defRPr>
            </a:lvl1pPr>
            <a:lvl2pPr marL="0" indent="0">
              <a:buNone/>
              <a:tabLst/>
              <a:defRPr sz="1800" b="1"/>
            </a:lvl2pPr>
            <a:lvl3pPr marL="7938" indent="-7938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None/>
              <a:tabLst/>
              <a:defRPr sz="1800" b="0"/>
            </a:lvl3pPr>
            <a:lvl4pPr marL="266700" indent="-2667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4pPr>
            <a:lvl5pPr marL="409575" indent="-409575"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339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907" userDrawn="1">
          <p15:clr>
            <a:srgbClr val="FBAE40"/>
          </p15:clr>
        </p15:guide>
        <p15:guide id="7" pos="536" userDrawn="1">
          <p15:clr>
            <a:srgbClr val="FBAE40"/>
          </p15:clr>
        </p15:guide>
        <p15:guide id="8" orient="horz" pos="4354">
          <p15:clr>
            <a:srgbClr val="FBAE40"/>
          </p15:clr>
        </p15:guide>
        <p15:guide id="11" orient="horz" pos="567" userDrawn="1">
          <p15:clr>
            <a:srgbClr val="FBAE40"/>
          </p15:clr>
        </p15:guide>
        <p15:guide id="12" orient="horz" pos="93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03A4655-9459-0841-829A-93C504FF49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5394143" cy="75596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79BEDE3-8429-8D43-A5BC-F0B5318F0C19}"/>
              </a:ext>
            </a:extLst>
          </p:cNvPr>
          <p:cNvSpPr/>
          <p:nvPr userDrawn="1"/>
        </p:nvSpPr>
        <p:spPr>
          <a:xfrm>
            <a:off x="311150" y="358775"/>
            <a:ext cx="12815888" cy="6842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48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98C44D5-1379-8F4B-A448-0037DCF4C86E}"/>
              </a:ext>
            </a:extLst>
          </p:cNvPr>
          <p:cNvSpPr txBox="1"/>
          <p:nvPr userDrawn="1"/>
        </p:nvSpPr>
        <p:spPr>
          <a:xfrm>
            <a:off x="311150" y="7318732"/>
            <a:ext cx="168254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b="1" i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London Communications Agency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="" xmlns:a16="http://schemas.microsoft.com/office/drawing/2014/main" id="{51AFD3BD-5051-534E-A5D1-61DAF309A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910890"/>
            <a:ext cx="11666538" cy="33341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B03D7EE6-6B4E-5549-BB77-16493E2A97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825" y="1511299"/>
            <a:ext cx="11666538" cy="5403599"/>
          </a:xfrm>
          <a:prstGeom prst="rect">
            <a:avLst/>
          </a:prstGeom>
        </p:spPr>
        <p:txBody>
          <a:bodyPr lIns="0" tIns="0" rIns="0" bIns="0"/>
          <a:lstStyle>
            <a:lvl1pPr marL="7938" indent="-7938">
              <a:buNone/>
              <a:tabLst/>
              <a:defRPr sz="2000" b="0" i="0">
                <a:solidFill>
                  <a:schemeClr val="accent1"/>
                </a:solidFill>
                <a:latin typeface="Rockwell" panose="02060603020205020403" pitchFamily="18" charset="77"/>
              </a:defRPr>
            </a:lvl1pPr>
            <a:lvl2pPr marL="0" indent="0">
              <a:buNone/>
              <a:tabLst/>
              <a:defRPr sz="1800" b="1"/>
            </a:lvl2pPr>
            <a:lvl3pPr marL="7938" indent="-7938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None/>
              <a:tabLst/>
              <a:defRPr sz="1800" b="0"/>
            </a:lvl3pPr>
            <a:lvl4pPr marL="266700" indent="-2667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4pPr>
            <a:lvl5pPr marL="409575" indent="-409575"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8347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907" userDrawn="1">
          <p15:clr>
            <a:srgbClr val="FBAE40"/>
          </p15:clr>
        </p15:guide>
        <p15:guide id="7" pos="536" userDrawn="1">
          <p15:clr>
            <a:srgbClr val="FBAE40"/>
          </p15:clr>
        </p15:guide>
        <p15:guide id="8" orient="horz" pos="4354">
          <p15:clr>
            <a:srgbClr val="FBAE40"/>
          </p15:clr>
        </p15:guide>
        <p15:guide id="11" orient="horz" pos="567" userDrawn="1">
          <p15:clr>
            <a:srgbClr val="FBAE40"/>
          </p15:clr>
        </p15:guide>
        <p15:guide id="12" orient="horz" pos="93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="" xmlns:a16="http://schemas.microsoft.com/office/drawing/2014/main" id="{37DD11AE-BBCE-F041-95C0-974E5DCB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3530617"/>
            <a:ext cx="12025312" cy="49844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4800" b="1">
                <a:solidFill>
                  <a:schemeClr val="bg1"/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088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8088" userDrawn="1">
          <p15:clr>
            <a:srgbClr val="FBAE40"/>
          </p15:clr>
        </p15:guide>
        <p15:guide id="3" pos="377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="" xmlns:a16="http://schemas.microsoft.com/office/drawing/2014/main" id="{37DD11AE-BBCE-F041-95C0-974E5DCB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3530617"/>
            <a:ext cx="12025312" cy="49844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4800" b="1">
                <a:solidFill>
                  <a:schemeClr val="bg1"/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746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8088" userDrawn="1">
          <p15:clr>
            <a:srgbClr val="FBAE40"/>
          </p15:clr>
        </p15:guide>
        <p15:guide id="3" pos="377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vy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="" xmlns:a16="http://schemas.microsoft.com/office/drawing/2014/main" id="{37DD11AE-BBCE-F041-95C0-974E5DCB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3530617"/>
            <a:ext cx="12025312" cy="49844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4800" b="1">
                <a:solidFill>
                  <a:schemeClr val="bg1"/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80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8088" userDrawn="1">
          <p15:clr>
            <a:srgbClr val="FBAE40"/>
          </p15:clr>
        </p15:guide>
        <p15:guide id="3" pos="37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vy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="" xmlns:a16="http://schemas.microsoft.com/office/drawing/2014/main" id="{37DD11AE-BBCE-F041-95C0-974E5DCB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3530617"/>
            <a:ext cx="12025312" cy="49844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4800" b="1">
                <a:solidFill>
                  <a:schemeClr val="bg1"/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439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8088" userDrawn="1">
          <p15:clr>
            <a:srgbClr val="FBAE40"/>
          </p15:clr>
        </p15:guide>
        <p15:guide id="3" pos="377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v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="" xmlns:a16="http://schemas.microsoft.com/office/drawing/2014/main" id="{37DD11AE-BBCE-F041-95C0-974E5DCB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3530617"/>
            <a:ext cx="12025312" cy="49844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4800" b="1">
                <a:solidFill>
                  <a:schemeClr val="bg1"/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284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8088" userDrawn="1">
          <p15:clr>
            <a:srgbClr val="FBAE40"/>
          </p15:clr>
        </p15:guide>
        <p15:guide id="3" pos="37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887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32" userDrawn="1">
          <p15:clr>
            <a:srgbClr val="F26B43"/>
          </p15:clr>
        </p15:guide>
        <p15:guide id="2" orient="horz" pos="238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7861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73" r:id="rId2"/>
    <p:sldLayoutId id="2147483774" r:id="rId3"/>
    <p:sldLayoutId id="2147483775" r:id="rId4"/>
    <p:sldLayoutId id="2147483776" r:id="rId5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AEE75200-AB10-704D-87A9-81195B50D18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488" y="647700"/>
            <a:ext cx="46688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739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63" r:id="rId2"/>
    <p:sldLayoutId id="2147483777" r:id="rId3"/>
    <p:sldLayoutId id="2147483778" r:id="rId4"/>
    <p:sldLayoutId id="214748377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carol@sourcepartnership.com" TargetMode="External"/><Relationship Id="rId2" Type="http://schemas.openxmlformats.org/officeDocument/2006/relationships/hyperlink" Target="mailto:Best@newlon.org.uk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rob@sourcepartnership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F8279BA-9EE6-9B4B-9335-CD02FC9E3C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4143" y="0"/>
            <a:ext cx="8044045" cy="75596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9E6111D-5E1D-D444-9E86-9F2A81F03D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1" r="12063"/>
          <a:stretch/>
        </p:blipFill>
        <p:spPr>
          <a:xfrm>
            <a:off x="5394143" y="0"/>
            <a:ext cx="8044045" cy="75596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0C7CE33-7369-FC43-94C8-7DFA6D6AD33B}"/>
              </a:ext>
            </a:extLst>
          </p:cNvPr>
          <p:cNvSpPr/>
          <p:nvPr/>
        </p:nvSpPr>
        <p:spPr>
          <a:xfrm>
            <a:off x="425419" y="2261076"/>
            <a:ext cx="6292881" cy="33728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48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977C0F2A-584E-D441-835E-E05955BD576E}"/>
              </a:ext>
            </a:extLst>
          </p:cNvPr>
          <p:cNvSpPr txBox="1">
            <a:spLocks/>
          </p:cNvSpPr>
          <p:nvPr/>
        </p:nvSpPr>
        <p:spPr>
          <a:xfrm>
            <a:off x="636495" y="2261076"/>
            <a:ext cx="6081806" cy="3372808"/>
          </a:xfrm>
          <a:prstGeom prst="rect">
            <a:avLst/>
          </a:prstGeom>
        </p:spPr>
        <p:txBody>
          <a:bodyPr lIns="180000" tIns="180000" rIns="180000" bIns="180000" anchor="ctr" anchorCtr="0"/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Rockwell" panose="02060603020205020403" pitchFamily="18" charset="77"/>
              </a:rPr>
              <a:t>Barnsbury Leaseholder meeting</a:t>
            </a:r>
            <a:endParaRPr lang="en-US" sz="4000" dirty="0">
              <a:latin typeface="Rockwell" panose="02060603020205020403" pitchFamily="18" charset="77"/>
            </a:endParaRPr>
          </a:p>
          <a:p>
            <a:pPr>
              <a:lnSpc>
                <a:spcPct val="250000"/>
              </a:lnSpc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5 August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2021 </a:t>
            </a:r>
          </a:p>
        </p:txBody>
      </p:sp>
    </p:spTree>
    <p:extLst>
      <p:ext uri="{BB962C8B-B14F-4D97-AF65-F5344CB8AC3E}">
        <p14:creationId xmlns:p14="http://schemas.microsoft.com/office/powerpoint/2010/main" val="149220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Agenda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1 Introductions from Newlon  </a:t>
            </a:r>
            <a:r>
              <a:rPr lang="en-GB" b="1" dirty="0" smtClean="0"/>
              <a:t>5 minutes</a:t>
            </a:r>
          </a:p>
          <a:p>
            <a:endParaRPr lang="en-GB" dirty="0"/>
          </a:p>
          <a:p>
            <a:r>
              <a:rPr lang="en-GB" dirty="0" smtClean="0"/>
              <a:t>2 Service Charges and Section 20  </a:t>
            </a:r>
            <a:r>
              <a:rPr lang="en-GB" b="1" dirty="0" smtClean="0"/>
              <a:t>25 minutes</a:t>
            </a:r>
          </a:p>
          <a:p>
            <a:endParaRPr lang="en-GB" dirty="0"/>
          </a:p>
          <a:p>
            <a:r>
              <a:rPr lang="en-GB" dirty="0" smtClean="0"/>
              <a:t>3 Residents Charter </a:t>
            </a:r>
            <a:r>
              <a:rPr lang="en-GB" b="1" dirty="0" smtClean="0"/>
              <a:t>20 minutes </a:t>
            </a:r>
          </a:p>
          <a:p>
            <a:endParaRPr lang="en-GB" b="1" dirty="0"/>
          </a:p>
          <a:p>
            <a:r>
              <a:rPr lang="en-GB" dirty="0" smtClean="0"/>
              <a:t>4 Old Barnsbury What is happening </a:t>
            </a:r>
            <a:r>
              <a:rPr lang="en-GB" b="1" dirty="0" smtClean="0"/>
              <a:t>30 minutes</a:t>
            </a:r>
          </a:p>
          <a:p>
            <a:endParaRPr lang="en-GB" dirty="0"/>
          </a:p>
          <a:p>
            <a:r>
              <a:rPr lang="en-GB" dirty="0" smtClean="0"/>
              <a:t>5 New Barnsbury – What is happening </a:t>
            </a:r>
            <a:r>
              <a:rPr lang="en-GB" b="1" dirty="0" smtClean="0"/>
              <a:t>20 minutes</a:t>
            </a:r>
          </a:p>
          <a:p>
            <a:endParaRPr lang="en-GB" b="1" dirty="0"/>
          </a:p>
          <a:p>
            <a:r>
              <a:rPr lang="en-GB" b="1" dirty="0" smtClean="0"/>
              <a:t>Questions – please put in chat, try to keep general</a:t>
            </a:r>
          </a:p>
          <a:p>
            <a:endParaRPr lang="en-GB" b="1" dirty="0"/>
          </a:p>
          <a:p>
            <a:endParaRPr lang="en-GB" b="1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899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825" y="675220"/>
            <a:ext cx="11666538" cy="333419"/>
          </a:xfrm>
        </p:spPr>
        <p:txBody>
          <a:bodyPr/>
          <a:lstStyle/>
          <a:p>
            <a:r>
              <a:rPr lang="en-GB" dirty="0" smtClean="0"/>
              <a:t>Intros – who is doing what at Newlon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 smtClean="0"/>
              <a:t>Bit about Mount Anvil</a:t>
            </a:r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188214"/>
              </p:ext>
            </p:extLst>
          </p:nvPr>
        </p:nvGraphicFramePr>
        <p:xfrm>
          <a:off x="806824" y="1181361"/>
          <a:ext cx="8958792" cy="4440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6264"/>
                <a:gridCol w="2986264"/>
                <a:gridCol w="2986264"/>
              </a:tblGrid>
              <a:tr h="565231">
                <a:tc>
                  <a:txBody>
                    <a:bodyPr/>
                    <a:lstStyle/>
                    <a:p>
                      <a:r>
                        <a:rPr lang="en-GB" dirty="0" smtClean="0"/>
                        <a:t>Property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Development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Housing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Old Barnsbury works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New Barnsbury works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Decants and liaison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i="1" dirty="0" smtClean="0"/>
                        <a:t>Symon Sentain</a:t>
                      </a:r>
                      <a:endParaRPr lang="en-GB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i="1" dirty="0" smtClean="0"/>
                        <a:t>Ezinne Ogbonna</a:t>
                      </a:r>
                      <a:endParaRPr lang="en-GB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i="1" dirty="0" smtClean="0"/>
                        <a:t>Bill Henderson</a:t>
                      </a:r>
                      <a:endParaRPr lang="en-GB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i="1" dirty="0" smtClean="0"/>
                        <a:t>Jodie Desai</a:t>
                      </a:r>
                    </a:p>
                    <a:p>
                      <a:r>
                        <a:rPr lang="en-GB" dirty="0" smtClean="0"/>
                        <a:t>Liaison Role (in due course)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i="1" dirty="0" smtClean="0"/>
                        <a:t>Angela Nevin </a:t>
                      </a:r>
                      <a:r>
                        <a:rPr lang="en-GB" dirty="0" smtClean="0"/>
                        <a:t>(from September)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i="1" dirty="0" smtClean="0"/>
                        <a:t>Annette Morrison</a:t>
                      </a:r>
                    </a:p>
                    <a:p>
                      <a:r>
                        <a:rPr lang="en-GB" i="1" dirty="0" smtClean="0"/>
                        <a:t>Jennifer Oppong</a:t>
                      </a:r>
                    </a:p>
                    <a:p>
                      <a:r>
                        <a:rPr lang="en-GB" i="1" dirty="0" smtClean="0"/>
                        <a:t>Jane Cass</a:t>
                      </a:r>
                      <a:endParaRPr lang="en-GB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Other responsibilities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Other responsibilities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Other responsibilities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Repair contracts</a:t>
                      </a:r>
                    </a:p>
                    <a:p>
                      <a:r>
                        <a:rPr lang="en-GB" dirty="0" smtClean="0"/>
                        <a:t>Asset management</a:t>
                      </a:r>
                    </a:p>
                    <a:p>
                      <a:r>
                        <a:rPr lang="en-GB" dirty="0" smtClean="0"/>
                        <a:t>Fire safety </a:t>
                      </a:r>
                    </a:p>
                    <a:p>
                      <a:r>
                        <a:rPr lang="en-GB" dirty="0" smtClean="0"/>
                        <a:t>Compliance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Sales and Resales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Local Office</a:t>
                      </a:r>
                    </a:p>
                    <a:p>
                      <a:r>
                        <a:rPr lang="en-GB" dirty="0" smtClean="0"/>
                        <a:t>The Hall</a:t>
                      </a:r>
                    </a:p>
                    <a:p>
                      <a:r>
                        <a:rPr lang="en-GB" dirty="0" smtClean="0"/>
                        <a:t>Service charges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21945" y="5951427"/>
            <a:ext cx="67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JOINT VENTURE PARTNER – New Barnsbury – Mount Anvil</a:t>
            </a:r>
            <a:endParaRPr lang="en-GB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7446" y="5706386"/>
            <a:ext cx="1123614" cy="112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99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416" y="645076"/>
            <a:ext cx="11666538" cy="333419"/>
          </a:xfrm>
        </p:spPr>
        <p:txBody>
          <a:bodyPr/>
          <a:lstStyle/>
          <a:p>
            <a:r>
              <a:rPr lang="en-GB" dirty="0" smtClean="0"/>
              <a:t>Service charges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17723" y="1288015"/>
            <a:ext cx="11666538" cy="5403599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Service charges are for services in connection with occupation of homes</a:t>
            </a:r>
          </a:p>
          <a:p>
            <a:endParaRPr lang="en-GB" dirty="0"/>
          </a:p>
          <a:p>
            <a:r>
              <a:rPr lang="en-GB" dirty="0" smtClean="0"/>
              <a:t>Most HA tenants pay service charges too (but not for insurance, management or repairs/works)</a:t>
            </a:r>
          </a:p>
          <a:p>
            <a:endParaRPr lang="en-GB" dirty="0"/>
          </a:p>
          <a:p>
            <a:r>
              <a:rPr lang="en-GB" dirty="0" smtClean="0"/>
              <a:t>Highly regulated and processes prescribed</a:t>
            </a:r>
          </a:p>
          <a:p>
            <a:endParaRPr lang="en-GB" dirty="0"/>
          </a:p>
          <a:p>
            <a:r>
              <a:rPr lang="en-GB" dirty="0" smtClean="0"/>
              <a:t>Leaseholders pay for major works offset against sinking fund and the  invoiced </a:t>
            </a:r>
          </a:p>
          <a:p>
            <a:endParaRPr lang="en-GB" dirty="0"/>
          </a:p>
          <a:p>
            <a:r>
              <a:rPr lang="en-GB" dirty="0" smtClean="0"/>
              <a:t>The principle is that (for long leases) all Landlord costs are recoverable, but have to be reasonable and meet the law</a:t>
            </a:r>
          </a:p>
          <a:p>
            <a:endParaRPr lang="en-GB" dirty="0"/>
          </a:p>
          <a:p>
            <a:r>
              <a:rPr lang="en-GB" dirty="0" smtClean="0"/>
              <a:t>Newlon is a long leaseholder too and pays  service charges on about 3000 homes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082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sample monthly charges (March 21 numbers)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52943" y="4360824"/>
            <a:ext cx="11666538" cy="5403599"/>
          </a:xfrm>
        </p:spPr>
        <p:txBody>
          <a:bodyPr/>
          <a:lstStyle/>
          <a:p>
            <a:r>
              <a:rPr lang="en-GB" b="1" dirty="0" smtClean="0"/>
              <a:t>What makes charges high?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Equipment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New Buildings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Complicated Buildings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Small buildings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Tall Buildings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Over specified services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721618"/>
              </p:ext>
            </p:extLst>
          </p:nvPr>
        </p:nvGraphicFramePr>
        <p:xfrm>
          <a:off x="741823" y="1511299"/>
          <a:ext cx="6719094" cy="27567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9698"/>
                <a:gridCol w="2239698"/>
                <a:gridCol w="2239698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Address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Leaseholder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Tenant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 smtClean="0"/>
                        <a:t>Ewen House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£109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£50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 smtClean="0"/>
                        <a:t>Berners House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£116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£50</a:t>
                      </a:r>
                      <a:endParaRPr lang="en-GB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Phelps Lodge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£173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n/a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Queensland Road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£196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£140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Caledonian Road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£143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£117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Ashburton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£170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£140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04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Section 20 – both simple and complicated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151639" y="1468769"/>
            <a:ext cx="11666538" cy="5403599"/>
          </a:xfrm>
        </p:spPr>
        <p:txBody>
          <a:bodyPr/>
          <a:lstStyle/>
          <a:p>
            <a:r>
              <a:rPr lang="en-GB" dirty="0" smtClean="0"/>
              <a:t>Applies when works cost is over £250 or cost of a service is over £100 a year</a:t>
            </a:r>
          </a:p>
          <a:p>
            <a:r>
              <a:rPr lang="en-GB" dirty="0" smtClean="0"/>
              <a:t>5 types but similar</a:t>
            </a:r>
            <a:endParaRPr lang="en-GB" dirty="0"/>
          </a:p>
          <a:p>
            <a:r>
              <a:rPr lang="en-GB" b="1" dirty="0" smtClean="0"/>
              <a:t>Works </a:t>
            </a:r>
            <a:r>
              <a:rPr lang="en-GB" dirty="0" smtClean="0"/>
              <a:t>= repairs and sometimes improvements</a:t>
            </a:r>
          </a:p>
          <a:p>
            <a:r>
              <a:rPr lang="en-GB" b="1" dirty="0" smtClean="0"/>
              <a:t>Services = </a:t>
            </a:r>
            <a:r>
              <a:rPr lang="en-GB" dirty="0" smtClean="0"/>
              <a:t>more or less anything else (cleaning, gardening, fuel)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Not a proper substitute for proper consultation</a:t>
            </a:r>
          </a:p>
          <a:p>
            <a:r>
              <a:rPr lang="en-GB" dirty="0" smtClean="0"/>
              <a:t>Doesn’t really control management of contracts e. g what repairs to actually do)</a:t>
            </a:r>
          </a:p>
          <a:p>
            <a:r>
              <a:rPr lang="en-GB" dirty="0" smtClean="0"/>
              <a:t>Protects rights but cumbersome and rarely elicits responses, except on Barnsbury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272305"/>
              </p:ext>
            </p:extLst>
          </p:nvPr>
        </p:nvGraphicFramePr>
        <p:xfrm>
          <a:off x="1070117" y="3391787"/>
          <a:ext cx="8958792" cy="1875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6264"/>
                <a:gridCol w="2986264"/>
                <a:gridCol w="2986264"/>
              </a:tblGrid>
              <a:tr h="574157">
                <a:tc>
                  <a:txBody>
                    <a:bodyPr/>
                    <a:lstStyle/>
                    <a:p>
                      <a:r>
                        <a:rPr lang="en-GB" dirty="0" smtClean="0"/>
                        <a:t>Care lots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Care a bit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Don’t care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Cleaning</a:t>
                      </a:r>
                    </a:p>
                    <a:p>
                      <a:r>
                        <a:rPr lang="en-GB" dirty="0" smtClean="0"/>
                        <a:t>Gardening</a:t>
                      </a:r>
                    </a:p>
                    <a:p>
                      <a:r>
                        <a:rPr lang="en-GB" dirty="0" smtClean="0"/>
                        <a:t>Security</a:t>
                      </a:r>
                    </a:p>
                    <a:p>
                      <a:r>
                        <a:rPr lang="en-GB" dirty="0" smtClean="0"/>
                        <a:t>Works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Lifts</a:t>
                      </a:r>
                    </a:p>
                    <a:p>
                      <a:r>
                        <a:rPr lang="en-GB" dirty="0" smtClean="0"/>
                        <a:t>Entryphones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Water Hygiene</a:t>
                      </a:r>
                    </a:p>
                    <a:p>
                      <a:r>
                        <a:rPr lang="en-GB" dirty="0" smtClean="0"/>
                        <a:t>Energy</a:t>
                      </a:r>
                    </a:p>
                    <a:p>
                      <a:r>
                        <a:rPr lang="en-GB" dirty="0" smtClean="0"/>
                        <a:t>Lightbulbs</a:t>
                      </a:r>
                    </a:p>
                    <a:p>
                      <a:r>
                        <a:rPr lang="en-GB" dirty="0" smtClean="0"/>
                        <a:t>Pumps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021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825" y="478066"/>
            <a:ext cx="11666538" cy="333419"/>
          </a:xfrm>
        </p:spPr>
        <p:txBody>
          <a:bodyPr/>
          <a:lstStyle/>
          <a:p>
            <a:r>
              <a:rPr lang="en-GB" dirty="0" smtClean="0"/>
              <a:t>Section 20 major works not requiring notice (under £5 million)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094241880"/>
              </p:ext>
            </p:extLst>
          </p:nvPr>
        </p:nvGraphicFramePr>
        <p:xfrm>
          <a:off x="751140" y="942370"/>
          <a:ext cx="7244544" cy="597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548037" y="2530549"/>
            <a:ext cx="37001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CAPITALS – LANDLORD</a:t>
            </a:r>
          </a:p>
          <a:p>
            <a:r>
              <a:rPr lang="en-GB" dirty="0" smtClean="0"/>
              <a:t>Lower case- payers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Red - timescales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9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Section 20 doesn’t apply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Under £250 per piece of </a:t>
            </a:r>
            <a:r>
              <a:rPr lang="en-GB" b="1" dirty="0" smtClean="0"/>
              <a:t>works </a:t>
            </a:r>
            <a:r>
              <a:rPr lang="en-GB" dirty="0" smtClean="0"/>
              <a:t>per resident/£100 a year for </a:t>
            </a:r>
            <a:r>
              <a:rPr lang="en-GB" b="1" dirty="0" smtClean="0"/>
              <a:t>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Service Contracts of less than a year if over £100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Directly employed staff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Contracts before tenancy/leases granted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Where exemption granted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 smtClean="0"/>
              <a:t>Penalty for not following is restriction of costs to £250 Works or £100 a year Services, 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“exceptions” can be granted retrospectively but Newlon has never done this.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381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825" y="676974"/>
            <a:ext cx="11666538" cy="333419"/>
          </a:xfrm>
        </p:spPr>
        <p:txBody>
          <a:bodyPr/>
          <a:lstStyle/>
          <a:p>
            <a:r>
              <a:rPr lang="en-GB" dirty="0" smtClean="0"/>
              <a:t>Why are you/is Barnsbury getting more Sections 20s</a:t>
            </a:r>
            <a:br>
              <a:rPr lang="en-GB" dirty="0" smtClean="0"/>
            </a:b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BELMO itself, though not its services, were exempt</a:t>
            </a:r>
          </a:p>
          <a:p>
            <a:endParaRPr lang="en-GB" dirty="0"/>
          </a:p>
          <a:p>
            <a:r>
              <a:rPr lang="en-GB" dirty="0" smtClean="0"/>
              <a:t>Now part of larger contracts covering higher cost schemes elsewhere so if just on Barnsbury then</a:t>
            </a:r>
          </a:p>
          <a:p>
            <a:r>
              <a:rPr lang="en-GB" dirty="0" smtClean="0"/>
              <a:t>we might not have to do a Section 20</a:t>
            </a:r>
          </a:p>
          <a:p>
            <a:endParaRPr lang="en-GB" dirty="0"/>
          </a:p>
          <a:p>
            <a:r>
              <a:rPr lang="en-GB" dirty="0" smtClean="0"/>
              <a:t>Expiry of some contracts</a:t>
            </a:r>
          </a:p>
          <a:p>
            <a:endParaRPr lang="en-GB" dirty="0"/>
          </a:p>
          <a:p>
            <a:r>
              <a:rPr lang="en-GB" dirty="0" smtClean="0"/>
              <a:t>Seeking an exemption for Energy</a:t>
            </a:r>
          </a:p>
          <a:p>
            <a:endParaRPr lang="en-GB" dirty="0"/>
          </a:p>
          <a:p>
            <a:r>
              <a:rPr lang="en-GB" dirty="0" smtClean="0"/>
              <a:t>Sometimes error. We should not have to or did not need to</a:t>
            </a:r>
          </a:p>
          <a:p>
            <a:endParaRPr lang="en-GB" dirty="0" smtClean="0"/>
          </a:p>
          <a:p>
            <a:r>
              <a:rPr lang="en-GB" dirty="0" smtClean="0"/>
              <a:t>Inflation: cost limits set a couple of decades ago</a:t>
            </a:r>
            <a:endParaRPr lang="en-GB" dirty="0"/>
          </a:p>
          <a:p>
            <a:endParaRPr lang="en-GB" dirty="0" smtClean="0"/>
          </a:p>
          <a:p>
            <a:r>
              <a:rPr lang="en-GB" dirty="0" smtClean="0"/>
              <a:t>We would like to consult you more. Section 20 not the best way to do it.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762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2015 Gardening contract 1250 homes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371841946"/>
              </p:ext>
            </p:extLst>
          </p:nvPr>
        </p:nvGraphicFramePr>
        <p:xfrm>
          <a:off x="2239698" y="793573"/>
          <a:ext cx="8958792" cy="597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518417" y="1361626"/>
            <a:ext cx="3357009" cy="2462213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GB" sz="1400" dirty="0" smtClean="0"/>
              <a:t>What this shows that on a gardening </a:t>
            </a:r>
          </a:p>
          <a:p>
            <a:r>
              <a:rPr lang="en-GB" sz="1400" dirty="0" smtClean="0"/>
              <a:t>contract less than 10% of people fell </a:t>
            </a:r>
          </a:p>
          <a:p>
            <a:r>
              <a:rPr lang="en-GB" sz="1400" dirty="0" smtClean="0"/>
              <a:t>within the S20 limit of £100 a year </a:t>
            </a:r>
          </a:p>
          <a:p>
            <a:r>
              <a:rPr lang="en-GB" sz="1400" dirty="0" smtClean="0"/>
              <a:t>but all 1250 had to be consulted. </a:t>
            </a:r>
          </a:p>
          <a:p>
            <a:r>
              <a:rPr lang="en-GB" sz="1400" dirty="0" smtClean="0"/>
              <a:t>We got one reply.</a:t>
            </a:r>
          </a:p>
          <a:p>
            <a:r>
              <a:rPr lang="en-GB" sz="1400" dirty="0" smtClean="0"/>
              <a:t>The black star represents the cost</a:t>
            </a:r>
          </a:p>
          <a:p>
            <a:r>
              <a:rPr lang="en-GB" sz="1400" dirty="0" smtClean="0"/>
              <a:t>of gardening at Barnsbury </a:t>
            </a:r>
            <a:r>
              <a:rPr lang="en-GB" sz="1400" u="sng" dirty="0" smtClean="0"/>
              <a:t>which </a:t>
            </a:r>
          </a:p>
          <a:p>
            <a:r>
              <a:rPr lang="en-GB" sz="1400" u="sng" dirty="0" smtClean="0"/>
              <a:t>we are not tendering. </a:t>
            </a:r>
            <a:r>
              <a:rPr lang="en-GB" sz="1400" dirty="0" smtClean="0"/>
              <a:t>Most services </a:t>
            </a:r>
          </a:p>
          <a:p>
            <a:r>
              <a:rPr lang="en-GB" sz="1400" dirty="0" smtClean="0"/>
              <a:t>at Barnsbury fall beneath the £100</a:t>
            </a:r>
          </a:p>
          <a:p>
            <a:r>
              <a:rPr lang="en-GB" sz="1400" dirty="0" smtClean="0"/>
              <a:t>limit but because you might be part of a </a:t>
            </a:r>
          </a:p>
          <a:p>
            <a:r>
              <a:rPr lang="en-GB" sz="1400" dirty="0" smtClean="0"/>
              <a:t>bigger contract we send you letters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68553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Section 20 might work at Old Barnsbury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Consultation, consultation, consultation – before Section 20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Everyone will get Section 20 or Section 20s whether to be</a:t>
            </a:r>
          </a:p>
          <a:p>
            <a:pPr marL="0" indent="0"/>
            <a:r>
              <a:rPr lang="en-GB" dirty="0" smtClean="0"/>
              <a:t>charged or not. Process will be followed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These may be the sort of works here we do not choose lowest</a:t>
            </a:r>
          </a:p>
          <a:p>
            <a:pPr marL="0" indent="0"/>
            <a:r>
              <a:rPr lang="en-GB" dirty="0" smtClean="0"/>
              <a:t>Tender – quality counts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Everyone will get an invoice (within 18 months)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Deduction from Sinking fund (if paying)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Newlon will reach agreement with you regarding non payment</a:t>
            </a:r>
          </a:p>
          <a:p>
            <a:pPr marL="0" indent="0"/>
            <a:r>
              <a:rPr lang="en-GB" dirty="0" smtClean="0"/>
              <a:t>if you are eligible not to pay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Apportionments – by building if works to building. Communal on Old Barnsbury to </a:t>
            </a:r>
          </a:p>
          <a:p>
            <a:pPr marL="0" indent="0"/>
            <a:r>
              <a:rPr lang="en-GB" dirty="0" smtClean="0"/>
              <a:t>everyone on Old Barnsbury; no New to Old or Old to new costs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99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518" y="623810"/>
            <a:ext cx="11666538" cy="333419"/>
          </a:xfrm>
        </p:spPr>
        <p:txBody>
          <a:bodyPr/>
          <a:lstStyle/>
          <a:p>
            <a:r>
              <a:rPr lang="en-GB" dirty="0" smtClean="0"/>
              <a:t>Problems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64560" y="1171057"/>
            <a:ext cx="11666538" cy="5403599"/>
          </a:xfrm>
        </p:spPr>
        <p:txBody>
          <a:bodyPr/>
          <a:lstStyle/>
          <a:p>
            <a:r>
              <a:rPr lang="en-GB" dirty="0" smtClean="0"/>
              <a:t>If followed to the letter is all on paper</a:t>
            </a:r>
          </a:p>
          <a:p>
            <a:endParaRPr lang="en-GB" dirty="0"/>
          </a:p>
          <a:p>
            <a:r>
              <a:rPr lang="en-GB" dirty="0" smtClean="0"/>
              <a:t>Expensive for us</a:t>
            </a:r>
          </a:p>
          <a:p>
            <a:endParaRPr lang="en-GB" dirty="0" smtClean="0"/>
          </a:p>
          <a:p>
            <a:r>
              <a:rPr lang="en-GB" dirty="0" smtClean="0"/>
              <a:t>Allows “observations” and “comments” which must be “considered” and “replied to”</a:t>
            </a:r>
          </a:p>
          <a:p>
            <a:endParaRPr lang="en-GB" dirty="0"/>
          </a:p>
          <a:p>
            <a:r>
              <a:rPr lang="en-GB" dirty="0" smtClean="0"/>
              <a:t>Is (broadly speaking) a rubbish way to ask people what they think about things</a:t>
            </a:r>
          </a:p>
          <a:p>
            <a:endParaRPr lang="en-GB" dirty="0" smtClean="0"/>
          </a:p>
          <a:p>
            <a:r>
              <a:rPr lang="en-GB" dirty="0" smtClean="0"/>
              <a:t>Strict compliance is difficult to define</a:t>
            </a:r>
          </a:p>
          <a:p>
            <a:endParaRPr lang="en-GB" dirty="0"/>
          </a:p>
          <a:p>
            <a:r>
              <a:rPr lang="en-GB" dirty="0" smtClean="0"/>
              <a:t>Landlords and service charge payers get hung up on it. It is possible to get s20 perfectly correct but still have unhappy residents , an unhappy landlord, and even (obviously not at Newlon)a poor service.</a:t>
            </a:r>
          </a:p>
          <a:p>
            <a:endParaRPr lang="en-GB" dirty="0"/>
          </a:p>
          <a:p>
            <a:r>
              <a:rPr lang="en-GB" dirty="0" smtClean="0"/>
              <a:t>But it does provide some protection to both landlord and payers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411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RESIDENTS CHARTER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Our commitment to residents. Expands on the Offer document</a:t>
            </a:r>
          </a:p>
          <a:p>
            <a:endParaRPr lang="en-GB" dirty="0"/>
          </a:p>
          <a:p>
            <a:r>
              <a:rPr lang="en-GB" dirty="0" smtClean="0"/>
              <a:t>Reflects residents’ wishes but also our proposals</a:t>
            </a:r>
          </a:p>
          <a:p>
            <a:endParaRPr lang="en-GB" dirty="0"/>
          </a:p>
          <a:p>
            <a:r>
              <a:rPr lang="en-GB" dirty="0" smtClean="0"/>
              <a:t>Should be reviewed annually</a:t>
            </a:r>
          </a:p>
          <a:p>
            <a:endParaRPr lang="en-GB" dirty="0"/>
          </a:p>
          <a:p>
            <a:r>
              <a:rPr lang="en-GB" dirty="0" smtClean="0"/>
              <a:t>Is a dialogue </a:t>
            </a:r>
          </a:p>
          <a:p>
            <a:endParaRPr lang="en-GB" dirty="0"/>
          </a:p>
          <a:p>
            <a:r>
              <a:rPr lang="en-GB" dirty="0" smtClean="0"/>
              <a:t>Wide ranging </a:t>
            </a:r>
          </a:p>
          <a:p>
            <a:endParaRPr lang="en-GB" dirty="0"/>
          </a:p>
          <a:p>
            <a:r>
              <a:rPr lang="en-GB" dirty="0" smtClean="0"/>
              <a:t>Really important</a:t>
            </a:r>
          </a:p>
          <a:p>
            <a:endParaRPr lang="en-GB" dirty="0"/>
          </a:p>
          <a:p>
            <a:r>
              <a:rPr lang="en-GB" dirty="0" smtClean="0"/>
              <a:t> 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5916" t="17331" r="34200" b="6971"/>
          <a:stretch/>
        </p:blipFill>
        <p:spPr>
          <a:xfrm>
            <a:off x="8810446" y="910890"/>
            <a:ext cx="4015818" cy="57220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19744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Section 8 of charter –Old Barnsbury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Applies to Old Barnsbury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Non resident leaseholders charged up to £50,000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Resident leaseholders not charged, but if move out/sell then  pay between 100</a:t>
            </a:r>
          </a:p>
          <a:p>
            <a:r>
              <a:rPr lang="en-GB" dirty="0" smtClean="0"/>
              <a:t>or 20%</a:t>
            </a:r>
          </a:p>
          <a:p>
            <a:r>
              <a:rPr lang="en-GB" b="1" dirty="0" smtClean="0"/>
              <a:t>How?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Everyone will be section 20ed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Everyone will be “charged” (i.e. an invoice sent)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We will not pursue the charge where people have agreed not to be charged.</a:t>
            </a:r>
          </a:p>
          <a:p>
            <a:pPr marL="0" indent="0"/>
            <a:r>
              <a:rPr lang="en-GB" b="1" dirty="0" smtClean="0"/>
              <a:t>Why?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We are spending money to make Barnsbury better for everyone, if you sell after getting free works then they are taking the money off the estate.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We are a charity</a:t>
            </a:r>
          </a:p>
          <a:p>
            <a:pPr marL="0" indent="0"/>
            <a:r>
              <a:rPr lang="en-GB" b="1" dirty="0" smtClean="0"/>
              <a:t>There is limited ability to spread costs or charges over time. </a:t>
            </a:r>
          </a:p>
          <a:p>
            <a:pPr marL="0" indent="0"/>
            <a:r>
              <a:rPr lang="en-GB" b="1" dirty="0" smtClean="0"/>
              <a:t>No invoices likely for three or four years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575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Residents Charter 3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Section 8 is half a page there are 18 and half other pages covering</a:t>
            </a:r>
          </a:p>
          <a:p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Design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Choice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Involvement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0" indent="0"/>
            <a:r>
              <a:rPr lang="en-GB" dirty="0" smtClean="0"/>
              <a:t>It is a great way for you to influence how we work for you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434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OLD BARNSBURY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8001" y="1884075"/>
            <a:ext cx="7343775" cy="462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82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OLD BARNSBURY REFURBISHMENT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61134" y="1469735"/>
            <a:ext cx="11666538" cy="5403599"/>
          </a:xfrm>
        </p:spPr>
        <p:txBody>
          <a:bodyPr/>
          <a:lstStyle/>
          <a:p>
            <a:r>
              <a:rPr lang="en-GB" sz="2400" dirty="0" smtClean="0"/>
              <a:t>Consultation, consultation, consultation…!</a:t>
            </a:r>
          </a:p>
          <a:p>
            <a:r>
              <a:rPr lang="en-GB" sz="2400" dirty="0"/>
              <a:t>The Landlord Offer </a:t>
            </a:r>
            <a:r>
              <a:rPr lang="en-GB" sz="2400" dirty="0" smtClean="0"/>
              <a:t>document promise </a:t>
            </a:r>
            <a:r>
              <a:rPr lang="en-GB" sz="2400" dirty="0"/>
              <a:t>- we will meet with you to discuss the refurbishment </a:t>
            </a:r>
            <a:r>
              <a:rPr lang="en-GB" sz="2400" dirty="0" smtClean="0"/>
              <a:t>options</a:t>
            </a:r>
          </a:p>
          <a:p>
            <a:r>
              <a:rPr lang="en-GB" sz="2400" dirty="0"/>
              <a:t>R</a:t>
            </a:r>
            <a:r>
              <a:rPr lang="en-GB" sz="2400" dirty="0" smtClean="0"/>
              <a:t>ange </a:t>
            </a:r>
            <a:r>
              <a:rPr lang="en-GB" sz="2400" dirty="0"/>
              <a:t>of </a:t>
            </a:r>
            <a:r>
              <a:rPr lang="en-GB" sz="2400" dirty="0" smtClean="0"/>
              <a:t>choices - if you choose to buy into the scheme - including </a:t>
            </a:r>
            <a:r>
              <a:rPr lang="en-GB" sz="2400" dirty="0"/>
              <a:t>the layout of your kitchen and bathroom as well as fixtures, fittings, paint finish and </a:t>
            </a:r>
            <a:r>
              <a:rPr lang="en-GB" sz="2400" dirty="0" smtClean="0"/>
              <a:t>flooring</a:t>
            </a:r>
          </a:p>
          <a:p>
            <a:r>
              <a:rPr lang="en-GB" sz="2400" dirty="0" smtClean="0"/>
              <a:t>Fantastic open/communal spaces to match New Barnsbury</a:t>
            </a:r>
          </a:p>
          <a:p>
            <a:r>
              <a:rPr lang="en-GB" sz="2400" dirty="0" smtClean="0"/>
              <a:t>Refurbishment </a:t>
            </a:r>
            <a:r>
              <a:rPr lang="en-GB" sz="2400" dirty="0"/>
              <a:t>will start on Old Barnsbury </a:t>
            </a:r>
            <a:r>
              <a:rPr lang="en-GB" sz="2400" dirty="0" smtClean="0"/>
              <a:t>in line with construction </a:t>
            </a:r>
            <a:r>
              <a:rPr lang="en-GB" sz="2400" dirty="0"/>
              <a:t>starts on New </a:t>
            </a:r>
            <a:r>
              <a:rPr lang="en-GB" sz="2400" dirty="0" smtClean="0"/>
              <a:t>Barnsbury</a:t>
            </a:r>
          </a:p>
          <a:p>
            <a:r>
              <a:rPr lang="en-GB" sz="2400" dirty="0" smtClean="0"/>
              <a:t>Estimate </a:t>
            </a:r>
            <a:r>
              <a:rPr lang="en-GB" sz="2400" dirty="0"/>
              <a:t>will be in 2023 and will be managed in phases to minimise </a:t>
            </a:r>
            <a:r>
              <a:rPr lang="en-GB" sz="2400" dirty="0" smtClean="0"/>
              <a:t>disruption</a:t>
            </a:r>
          </a:p>
          <a:p>
            <a:r>
              <a:rPr lang="en-GB" sz="2400" dirty="0" smtClean="0"/>
              <a:t>Submitting </a:t>
            </a:r>
            <a:r>
              <a:rPr lang="en-GB" sz="2400" dirty="0"/>
              <a:t>a planning application to the Council for the estate transformation which will need to be agreed by their planning </a:t>
            </a:r>
            <a:r>
              <a:rPr lang="en-GB" sz="2400" dirty="0" smtClean="0"/>
              <a:t>committee</a:t>
            </a:r>
          </a:p>
          <a:p>
            <a:r>
              <a:rPr lang="en-GB" sz="2400" dirty="0" smtClean="0"/>
              <a:t>Great opportunity to bring properties up to the standard of New Barnsbury – thermal performance and comfort, running costs and values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61046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New Barnsbury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Blackmore first</a:t>
            </a:r>
          </a:p>
          <a:p>
            <a:endParaRPr lang="en-GB" dirty="0" smtClean="0"/>
          </a:p>
          <a:p>
            <a:r>
              <a:rPr lang="en-GB" dirty="0" smtClean="0"/>
              <a:t>18 months to “decant”</a:t>
            </a:r>
          </a:p>
          <a:p>
            <a:endParaRPr lang="en-GB" dirty="0" smtClean="0"/>
          </a:p>
          <a:p>
            <a:r>
              <a:rPr lang="en-GB" dirty="0" smtClean="0"/>
              <a:t>Then two plus years of works</a:t>
            </a:r>
          </a:p>
          <a:p>
            <a:endParaRPr lang="en-GB" dirty="0"/>
          </a:p>
          <a:p>
            <a:r>
              <a:rPr lang="en-GB" dirty="0" smtClean="0"/>
              <a:t>Then Molton Messiter and </a:t>
            </a:r>
          </a:p>
          <a:p>
            <a:r>
              <a:rPr lang="en-GB" dirty="0" smtClean="0"/>
              <a:t>Jocelin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787" y="1511299"/>
            <a:ext cx="8069576" cy="537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68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the new phasing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241188"/>
              </p:ext>
            </p:extLst>
          </p:nvPr>
        </p:nvGraphicFramePr>
        <p:xfrm>
          <a:off x="1307806" y="2115880"/>
          <a:ext cx="9250326" cy="305407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83442"/>
                <a:gridCol w="3083442"/>
                <a:gridCol w="3083442"/>
              </a:tblGrid>
              <a:tr h="58946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Adrian/Thurston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Blackmore</a:t>
                      </a:r>
                      <a:endParaRPr lang="en-GB" dirty="0"/>
                    </a:p>
                  </a:txBody>
                  <a:tcPr/>
                </a:tc>
              </a:tr>
              <a:tr h="589466">
                <a:tc>
                  <a:txBody>
                    <a:bodyPr/>
                    <a:lstStyle/>
                    <a:p>
                      <a:r>
                        <a:rPr lang="en-GB" dirty="0" smtClean="0"/>
                        <a:t>Duration of works for whole estate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739 weeks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486 weeks</a:t>
                      </a:r>
                      <a:endParaRPr lang="en-GB" dirty="0"/>
                    </a:p>
                  </a:txBody>
                  <a:tcPr/>
                </a:tc>
              </a:tr>
              <a:tr h="589466">
                <a:tc>
                  <a:txBody>
                    <a:bodyPr/>
                    <a:lstStyle/>
                    <a:p>
                      <a:r>
                        <a:rPr lang="en-GB" dirty="0" smtClean="0"/>
                        <a:t>Homes in first phase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40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121 </a:t>
                      </a:r>
                      <a:endParaRPr lang="en-GB" dirty="0"/>
                    </a:p>
                  </a:txBody>
                  <a:tcPr/>
                </a:tc>
              </a:tr>
              <a:tr h="589466">
                <a:tc>
                  <a:txBody>
                    <a:bodyPr/>
                    <a:lstStyle/>
                    <a:p>
                      <a:r>
                        <a:rPr lang="en-GB" dirty="0" smtClean="0"/>
                        <a:t>First social home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93 weeks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90 weeks</a:t>
                      </a:r>
                      <a:endParaRPr lang="en-GB" dirty="0"/>
                    </a:p>
                  </a:txBody>
                  <a:tcPr/>
                </a:tc>
              </a:tr>
              <a:tr h="589466">
                <a:tc>
                  <a:txBody>
                    <a:bodyPr/>
                    <a:lstStyle/>
                    <a:p>
                      <a:r>
                        <a:rPr lang="en-GB" dirty="0" smtClean="0"/>
                        <a:t>First private home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287 weeks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180 weeks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050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Shared Equity and Buy Backs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GB" b="1" dirty="0" smtClean="0"/>
              <a:t>	Will be overseen by our Sales and Resales Team, but not yet.</a:t>
            </a:r>
          </a:p>
          <a:p>
            <a:r>
              <a:rPr lang="en-GB" b="1" u="sng" dirty="0" smtClean="0"/>
              <a:t>Shared Equity </a:t>
            </a:r>
          </a:p>
          <a:p>
            <a:r>
              <a:rPr lang="en-GB" dirty="0" smtClean="0"/>
              <a:t>you own a percentage of the new property and get the same percentage if sold later. Pay full service charges</a:t>
            </a:r>
          </a:p>
          <a:p>
            <a:r>
              <a:rPr lang="en-GB" b="1" u="sng" dirty="0" smtClean="0"/>
              <a:t>Buy back</a:t>
            </a:r>
          </a:p>
          <a:p>
            <a:r>
              <a:rPr lang="en-GB" dirty="0" smtClean="0"/>
              <a:t>Choice from panel of valuers</a:t>
            </a:r>
          </a:p>
          <a:p>
            <a:r>
              <a:rPr lang="en-GB" dirty="0" smtClean="0"/>
              <a:t>Your own valuer if unhappy with that, an appeal if we cannot agree</a:t>
            </a:r>
          </a:p>
          <a:p>
            <a:r>
              <a:rPr lang="en-GB" dirty="0" smtClean="0"/>
              <a:t>Newlon meet wide range of costs including (capped)  stamp duty on a new home if you are buying one</a:t>
            </a:r>
          </a:p>
          <a:p>
            <a:r>
              <a:rPr lang="en-GB" dirty="0" smtClean="0"/>
              <a:t>CPO if does not work out.</a:t>
            </a:r>
          </a:p>
          <a:p>
            <a:r>
              <a:rPr lang="en-GB" b="1" u="sng" dirty="0" smtClean="0">
                <a:solidFill>
                  <a:srgbClr val="E54144"/>
                </a:solidFill>
              </a:rPr>
              <a:t>Early buy backs</a:t>
            </a:r>
          </a:p>
          <a:p>
            <a:r>
              <a:rPr lang="en-GB" u="sng" dirty="0" smtClean="0"/>
              <a:t>Only if we really need </a:t>
            </a:r>
            <a:r>
              <a:rPr lang="en-GB" dirty="0" smtClean="0"/>
              <a:t>the home, or in hardship, and not yet</a:t>
            </a:r>
          </a:p>
          <a:p>
            <a:r>
              <a:rPr lang="en-GB" dirty="0" smtClean="0"/>
              <a:t>Our priority is Blackmore and it is likely we will only buy back 3 to 4 (if that) by the end of 2021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260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Advice &amp;  Questions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Best@newlon.org.uk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>
                <a:hlinkClick r:id="rId3"/>
              </a:rPr>
              <a:t>carol@sourcepartnership.com</a:t>
            </a:r>
            <a:r>
              <a:rPr lang="en-GB" dirty="0" smtClean="0"/>
              <a:t> </a:t>
            </a:r>
            <a:r>
              <a:rPr lang="en-GB" dirty="0" smtClean="0">
                <a:hlinkClick r:id="rId4"/>
              </a:rPr>
              <a:t>rob@sourcepartnership.com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Source surgeries last Wednesday of month, but do call and they can visit.</a:t>
            </a:r>
          </a:p>
          <a:p>
            <a:endParaRPr lang="en-GB" dirty="0"/>
          </a:p>
          <a:p>
            <a:r>
              <a:rPr lang="en-GB" dirty="0" smtClean="0"/>
              <a:t>Drop ins at the Hall – 11</a:t>
            </a:r>
            <a:r>
              <a:rPr lang="en-GB" baseline="30000" dirty="0" smtClean="0"/>
              <a:t>th</a:t>
            </a:r>
            <a:r>
              <a:rPr lang="en-GB" dirty="0" smtClean="0"/>
              <a:t> 17</a:t>
            </a:r>
            <a:r>
              <a:rPr lang="en-GB" baseline="30000" dirty="0" smtClean="0"/>
              <a:t>th</a:t>
            </a:r>
            <a:r>
              <a:rPr lang="en-GB" dirty="0" smtClean="0"/>
              <a:t> and 21</a:t>
            </a:r>
            <a:r>
              <a:rPr lang="en-GB" baseline="30000" dirty="0" smtClean="0"/>
              <a:t>st</a:t>
            </a:r>
          </a:p>
          <a:p>
            <a:r>
              <a:rPr lang="en-GB" baseline="30000" dirty="0" smtClean="0"/>
              <a:t>  </a:t>
            </a:r>
            <a:endParaRPr lang="en-GB" baseline="30000" dirty="0"/>
          </a:p>
          <a:p>
            <a:pPr lvl="0"/>
            <a:r>
              <a:rPr lang="en-GB" dirty="0">
                <a:solidFill>
                  <a:srgbClr val="E5494E"/>
                </a:solidFill>
              </a:rPr>
              <a:t>Leasehold Advisory Service</a:t>
            </a:r>
          </a:p>
          <a:p>
            <a:endParaRPr lang="en-GB" baseline="30000" dirty="0" smtClean="0"/>
          </a:p>
          <a:p>
            <a:endParaRPr lang="en-GB" baseline="30000" dirty="0" smtClean="0"/>
          </a:p>
          <a:p>
            <a:endParaRPr lang="en-GB" baseline="30000" dirty="0"/>
          </a:p>
          <a:p>
            <a:endParaRPr lang="en-GB" baseline="30000" dirty="0" smtClean="0"/>
          </a:p>
          <a:p>
            <a:endParaRPr lang="en-GB" baseline="30000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705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">
  <a:themeElements>
    <a:clrScheme name="LCA">
      <a:dk1>
        <a:srgbClr val="000000"/>
      </a:dk1>
      <a:lt1>
        <a:srgbClr val="FFFFFF"/>
      </a:lt1>
      <a:dk2>
        <a:srgbClr val="3C494D"/>
      </a:dk2>
      <a:lt2>
        <a:srgbClr val="7A868A"/>
      </a:lt2>
      <a:accent1>
        <a:srgbClr val="C8072C"/>
      </a:accent1>
      <a:accent2>
        <a:srgbClr val="4CB2B3"/>
      </a:accent2>
      <a:accent3>
        <a:srgbClr val="04233E"/>
      </a:accent3>
      <a:accent4>
        <a:srgbClr val="DE9244"/>
      </a:accent4>
      <a:accent5>
        <a:srgbClr val="1F8076"/>
      </a:accent5>
      <a:accent6>
        <a:srgbClr val="DB516F"/>
      </a:accent6>
      <a:hlink>
        <a:srgbClr val="00A0B6"/>
      </a:hlink>
      <a:folHlink>
        <a:srgbClr val="97325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">
  <a:themeElements>
    <a:clrScheme name="LCA UPDATE">
      <a:dk1>
        <a:srgbClr val="000000"/>
      </a:dk1>
      <a:lt1>
        <a:srgbClr val="FFFFFF"/>
      </a:lt1>
      <a:dk2>
        <a:srgbClr val="3C494D"/>
      </a:dk2>
      <a:lt2>
        <a:srgbClr val="E1E1E1"/>
      </a:lt2>
      <a:accent1>
        <a:srgbClr val="E5494E"/>
      </a:accent1>
      <a:accent2>
        <a:srgbClr val="88739E"/>
      </a:accent2>
      <a:accent3>
        <a:srgbClr val="04233E"/>
      </a:accent3>
      <a:accent4>
        <a:srgbClr val="F9B567"/>
      </a:accent4>
      <a:accent5>
        <a:srgbClr val="009580"/>
      </a:accent5>
      <a:accent6>
        <a:srgbClr val="00585C"/>
      </a:accent6>
      <a:hlink>
        <a:srgbClr val="4DBDC6"/>
      </a:hlink>
      <a:folHlink>
        <a:srgbClr val="97325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ividers 1">
  <a:themeElements>
    <a:clrScheme name="LCA UPDATE">
      <a:dk1>
        <a:srgbClr val="000000"/>
      </a:dk1>
      <a:lt1>
        <a:srgbClr val="FFFFFF"/>
      </a:lt1>
      <a:dk2>
        <a:srgbClr val="3C494D"/>
      </a:dk2>
      <a:lt2>
        <a:srgbClr val="E1E1E1"/>
      </a:lt2>
      <a:accent1>
        <a:srgbClr val="E5494E"/>
      </a:accent1>
      <a:accent2>
        <a:srgbClr val="88739E"/>
      </a:accent2>
      <a:accent3>
        <a:srgbClr val="04233E"/>
      </a:accent3>
      <a:accent4>
        <a:srgbClr val="F9B567"/>
      </a:accent4>
      <a:accent5>
        <a:srgbClr val="009580"/>
      </a:accent5>
      <a:accent6>
        <a:srgbClr val="00585C"/>
      </a:accent6>
      <a:hlink>
        <a:srgbClr val="4DBDC6"/>
      </a:hlink>
      <a:folHlink>
        <a:srgbClr val="97325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10249</TotalTime>
  <Words>1374</Words>
  <Application>Microsoft Office PowerPoint</Application>
  <PresentationFormat>Custom</PresentationFormat>
  <Paragraphs>318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Rockwell</vt:lpstr>
      <vt:lpstr>Rockwell Nova</vt:lpstr>
      <vt:lpstr>Wingdings</vt:lpstr>
      <vt:lpstr>Title</vt:lpstr>
      <vt:lpstr>Content</vt:lpstr>
      <vt:lpstr>Dividers 1</vt:lpstr>
      <vt:lpstr>PowerPoint Presentation</vt:lpstr>
      <vt:lpstr>Agenda</vt:lpstr>
      <vt:lpstr>Intros – who is doing what at Newlon</vt:lpstr>
      <vt:lpstr>Service charges</vt:lpstr>
      <vt:lpstr>Some sample monthly charges (March 21 numbers)</vt:lpstr>
      <vt:lpstr>Section 20 – both simple and complicated</vt:lpstr>
      <vt:lpstr>Section 20 major works not requiring notice (under £5 million)</vt:lpstr>
      <vt:lpstr>Where Section 20 doesn’t apply</vt:lpstr>
      <vt:lpstr>Why are you/is Barnsbury getting more Sections 20s  </vt:lpstr>
      <vt:lpstr>2015 Gardening contract 1250 homes</vt:lpstr>
      <vt:lpstr>How Section 20 might work at Old Barnsbury </vt:lpstr>
      <vt:lpstr>Problems </vt:lpstr>
      <vt:lpstr>RESIDENTS CHARTER</vt:lpstr>
      <vt:lpstr>Section 8 of charter –Old Barnsbury</vt:lpstr>
      <vt:lpstr>Residents Charter 3</vt:lpstr>
      <vt:lpstr>OLD BARNSBURY</vt:lpstr>
      <vt:lpstr>OLD BARNSBURY REFURBISHMENT</vt:lpstr>
      <vt:lpstr>New Barnsbury   </vt:lpstr>
      <vt:lpstr>Why the new phasing</vt:lpstr>
      <vt:lpstr>Shared Equity and Buy Backs </vt:lpstr>
      <vt:lpstr>Advice &amp;  Questions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Indy Nannua</dc:creator>
  <cp:lastModifiedBy>Bill Henderson</cp:lastModifiedBy>
  <cp:revision>496</cp:revision>
  <dcterms:created xsi:type="dcterms:W3CDTF">2016-01-18T14:32:19Z</dcterms:created>
  <dcterms:modified xsi:type="dcterms:W3CDTF">2021-08-11T10:22:31Z</dcterms:modified>
</cp:coreProperties>
</file>